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60" r:id="rId5"/>
    <p:sldId id="261" r:id="rId6"/>
    <p:sldId id="263" r:id="rId7"/>
    <p:sldId id="262" r:id="rId8"/>
    <p:sldId id="264" r:id="rId9"/>
    <p:sldId id="266" r:id="rId10"/>
    <p:sldId id="265" r:id="rId11"/>
    <p:sldId id="275"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F8B"/>
    <a:srgbClr val="446A7B"/>
    <a:srgbClr val="FFFFFF"/>
    <a:srgbClr val="FFFEFF"/>
    <a:srgbClr val="FDFDFE"/>
    <a:srgbClr val="B2D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23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057D5-0A24-4E83-8AD3-4B39D15BCE4F}" type="datetimeFigureOut">
              <a:rPr lang="tr-TR" smtClean="0"/>
              <a:t>17.04.2025</a:t>
            </a:fld>
            <a:endParaRPr lang="tr-TR"/>
          </a:p>
        </p:txBody>
      </p:sp>
      <p:sp>
        <p:nvSpPr>
          <p:cNvPr id="4" name="Slayt Resmi Yer Tutucusu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81BC5-83E3-4358-8C5D-F168FD4F0006}" type="slidenum">
              <a:rPr lang="tr-TR" smtClean="0"/>
              <a:t>‹#›</a:t>
            </a:fld>
            <a:endParaRPr lang="tr-TR"/>
          </a:p>
        </p:txBody>
      </p:sp>
    </p:spTree>
    <p:extLst>
      <p:ext uri="{BB962C8B-B14F-4D97-AF65-F5344CB8AC3E}">
        <p14:creationId xmlns:p14="http://schemas.microsoft.com/office/powerpoint/2010/main" val="925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5FE95-A338-FF41-C5A9-46637096153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ED45102-932F-8601-AB8E-1809F8531D0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37A0B11-234C-DED4-8C70-93C1DA071CF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74250F1-3575-68AA-1CD8-308461160E26}"/>
              </a:ext>
            </a:extLst>
          </p:cNvPr>
          <p:cNvSpPr>
            <a:spLocks noGrp="1"/>
          </p:cNvSpPr>
          <p:nvPr>
            <p:ph type="sldNum" sz="quarter" idx="5"/>
          </p:nvPr>
        </p:nvSpPr>
        <p:spPr/>
        <p:txBody>
          <a:bodyPr/>
          <a:lstStyle/>
          <a:p>
            <a:fld id="{F3EB0992-31CF-444E-8157-34B5502BE8C2}" type="slidenum">
              <a:rPr lang="tr-TR" smtClean="0"/>
              <a:t>11</a:t>
            </a:fld>
            <a:endParaRPr lang="tr-TR"/>
          </a:p>
        </p:txBody>
      </p:sp>
    </p:spTree>
    <p:extLst>
      <p:ext uri="{BB962C8B-B14F-4D97-AF65-F5344CB8AC3E}">
        <p14:creationId xmlns:p14="http://schemas.microsoft.com/office/powerpoint/2010/main" val="399527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B170E1D-15A9-4177-BBD6-4E1C798BD716}"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264052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170E1D-15A9-4177-BBD6-4E1C798BD716}"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163380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170E1D-15A9-4177-BBD6-4E1C798BD716}"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86779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170E1D-15A9-4177-BBD6-4E1C798BD716}"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221125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B170E1D-15A9-4177-BBD6-4E1C798BD716}"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19417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B170E1D-15A9-4177-BBD6-4E1C798BD716}" type="datetimeFigureOut">
              <a:rPr lang="tr-TR" smtClean="0"/>
              <a:t>17.04.2025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277555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B170E1D-15A9-4177-BBD6-4E1C798BD716}" type="datetimeFigureOut">
              <a:rPr lang="tr-TR" smtClean="0"/>
              <a:t>17.04.2025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52922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B170E1D-15A9-4177-BBD6-4E1C798BD716}" type="datetimeFigureOut">
              <a:rPr lang="tr-TR" smtClean="0"/>
              <a:t>17.04.2025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274613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70E1D-15A9-4177-BBD6-4E1C798BD716}" type="datetimeFigureOut">
              <a:rPr lang="tr-TR" smtClean="0"/>
              <a:t>17.04.2025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281639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B170E1D-15A9-4177-BBD6-4E1C798BD716}" type="datetimeFigureOut">
              <a:rPr lang="tr-TR" smtClean="0"/>
              <a:t>17.04.2025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37944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B170E1D-15A9-4177-BBD6-4E1C798BD716}" type="datetimeFigureOut">
              <a:rPr lang="tr-TR" smtClean="0"/>
              <a:t>17.04.2025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DD3155-12AE-4661-A081-A14796BE562A}" type="slidenum">
              <a:rPr lang="tr-TR" smtClean="0"/>
              <a:t>‹#›</a:t>
            </a:fld>
            <a:endParaRPr lang="tr-TR"/>
          </a:p>
        </p:txBody>
      </p:sp>
    </p:spTree>
    <p:extLst>
      <p:ext uri="{BB962C8B-B14F-4D97-AF65-F5344CB8AC3E}">
        <p14:creationId xmlns:p14="http://schemas.microsoft.com/office/powerpoint/2010/main" val="254056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1B170E1D-15A9-4177-BBD6-4E1C798BD716}" type="datetimeFigureOut">
              <a:rPr lang="tr-TR" smtClean="0"/>
              <a:t>17.04.2025</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44DD3155-12AE-4661-A081-A14796BE562A}" type="slidenum">
              <a:rPr lang="tr-TR" smtClean="0"/>
              <a:t>‹#›</a:t>
            </a:fld>
            <a:endParaRPr lang="tr-TR"/>
          </a:p>
        </p:txBody>
      </p:sp>
    </p:spTree>
    <p:extLst>
      <p:ext uri="{BB962C8B-B14F-4D97-AF65-F5344CB8AC3E}">
        <p14:creationId xmlns:p14="http://schemas.microsoft.com/office/powerpoint/2010/main" val="10928233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470B4BF-0330-F097-7BB5-AD59715DF529}"/>
              </a:ext>
            </a:extLst>
          </p:cNvPr>
          <p:cNvSpPr/>
          <p:nvPr/>
        </p:nvSpPr>
        <p:spPr>
          <a:xfrm>
            <a:off x="393437" y="7110520"/>
            <a:ext cx="6071126" cy="1292662"/>
          </a:xfrm>
          <a:prstGeom prst="rect">
            <a:avLst/>
          </a:prstGeom>
          <a:noFill/>
          <a:effectLst/>
          <a:scene3d>
            <a:camera prst="orthographicFront"/>
            <a:lightRig rig="threePt" dir="t"/>
          </a:scene3d>
          <a:sp3d>
            <a:bevelT w="165100" prst="coolSlant"/>
          </a:sp3d>
        </p:spPr>
        <p:txBody>
          <a:bodyPr wrap="square" lIns="91440" tIns="45720" rIns="91440" bIns="45720">
            <a:prstTxWarp prst="textArchUp">
              <a:avLst/>
            </a:prstTxWarp>
            <a:spAutoFit/>
          </a:bodyPr>
          <a:lstStyle/>
          <a:p>
            <a:pPr algn="ctr"/>
            <a:r>
              <a:rPr lang="tr-TR" sz="3000" b="1" dirty="0">
                <a:ln w="6600">
                  <a:solidFill>
                    <a:schemeClr val="accent2"/>
                  </a:solidFill>
                  <a:prstDash val="solid"/>
                </a:ln>
                <a:solidFill>
                  <a:schemeClr val="bg1"/>
                </a:solidFill>
                <a:effectLst>
                  <a:outerShdw dist="38100" dir="2700000" algn="tl" rotWithShape="0">
                    <a:schemeClr val="accent2"/>
                  </a:outerShdw>
                </a:effectLst>
              </a:rPr>
              <a:t>TAM METİN KİTAPÇIĞI</a:t>
            </a:r>
          </a:p>
          <a:p>
            <a:pPr algn="ctr"/>
            <a:r>
              <a:rPr lang="tr-TR" sz="2400" b="1" dirty="0">
                <a:ln w="6600">
                  <a:solidFill>
                    <a:schemeClr val="accent2"/>
                  </a:solidFill>
                  <a:prstDash val="solid"/>
                </a:ln>
                <a:solidFill>
                  <a:schemeClr val="bg1"/>
                </a:solidFill>
                <a:effectLst>
                  <a:outerShdw dist="38100" dir="2700000" algn="tl" rotWithShape="0">
                    <a:schemeClr val="accent2"/>
                  </a:outerShdw>
                </a:effectLst>
              </a:rPr>
              <a:t>(TAOMS 2025 PROCEEDING BOOK)</a:t>
            </a:r>
          </a:p>
          <a:p>
            <a:pPr algn="ctr"/>
            <a:r>
              <a:rPr lang="tr-TR" sz="2400" b="1" dirty="0">
                <a:ln w="6600">
                  <a:solidFill>
                    <a:schemeClr val="accent2"/>
                  </a:solidFill>
                  <a:prstDash val="solid"/>
                </a:ln>
                <a:solidFill>
                  <a:schemeClr val="bg1"/>
                </a:solidFill>
                <a:effectLst>
                  <a:outerShdw dist="38100" dir="2700000" algn="tl" rotWithShape="0">
                    <a:schemeClr val="accent2"/>
                  </a:outerShdw>
                </a:effectLst>
              </a:rPr>
              <a:t>YAZIM KURALLARI</a:t>
            </a:r>
          </a:p>
        </p:txBody>
      </p:sp>
      <p:pic>
        <p:nvPicPr>
          <p:cNvPr id="6" name="Picture 5" descr="A logo with text on it&#10;&#10;AI-generated content may be incorrect.">
            <a:extLst>
              <a:ext uri="{FF2B5EF4-FFF2-40B4-BE49-F238E27FC236}">
                <a16:creationId xmlns:a16="http://schemas.microsoft.com/office/drawing/2014/main" id="{03000082-302A-05EE-13C9-BC7EAE6F1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666" y="8403182"/>
            <a:ext cx="2644667" cy="806255"/>
          </a:xfrm>
          <a:prstGeom prst="rect">
            <a:avLst/>
          </a:prstGeom>
        </p:spPr>
      </p:pic>
    </p:spTree>
    <p:extLst>
      <p:ext uri="{BB962C8B-B14F-4D97-AF65-F5344CB8AC3E}">
        <p14:creationId xmlns:p14="http://schemas.microsoft.com/office/powerpoint/2010/main" val="132884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7BB5526C-B5FD-EDE0-36A8-A1D33E3D7CE0}"/>
            </a:ext>
          </a:extLst>
        </p:cNvPr>
        <p:cNvGrpSpPr/>
        <p:nvPr/>
      </p:nvGrpSpPr>
      <p:grpSpPr>
        <a:xfrm>
          <a:off x="0" y="0"/>
          <a:ext cx="0" cy="0"/>
          <a:chOff x="0" y="0"/>
          <a:chExt cx="0" cy="0"/>
        </a:xfrm>
      </p:grpSpPr>
      <p:pic>
        <p:nvPicPr>
          <p:cNvPr id="3" name="Resim 2" descr="metin, işaret içeren bir resim&#10;&#10;Yapay zeka tarafından oluşturulan içerik yanlış olabilir.">
            <a:extLst>
              <a:ext uri="{FF2B5EF4-FFF2-40B4-BE49-F238E27FC236}">
                <a16:creationId xmlns:a16="http://schemas.microsoft.com/office/drawing/2014/main" id="{10C69716-977A-8F6E-2FD1-ED4BA018B49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61587" y="1290347"/>
            <a:ext cx="5201376" cy="4163006"/>
          </a:xfrm>
          <a:prstGeom prst="rect">
            <a:avLst/>
          </a:prstGeom>
        </p:spPr>
      </p:pic>
    </p:spTree>
    <p:extLst>
      <p:ext uri="{BB962C8B-B14F-4D97-AF65-F5344CB8AC3E}">
        <p14:creationId xmlns:p14="http://schemas.microsoft.com/office/powerpoint/2010/main" val="20858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AF39-EDEE-C6FA-5E18-4B6B40BA7BFE}"/>
            </a:ext>
          </a:extLst>
        </p:cNvPr>
        <p:cNvGrpSpPr/>
        <p:nvPr/>
      </p:nvGrpSpPr>
      <p:grpSpPr>
        <a:xfrm>
          <a:off x="0" y="0"/>
          <a:ext cx="0" cy="0"/>
          <a:chOff x="0" y="0"/>
          <a:chExt cx="0" cy="0"/>
        </a:xfrm>
      </p:grpSpPr>
      <p:pic>
        <p:nvPicPr>
          <p:cNvPr id="6" name="Picture 5" descr="A logo with text on it&#10;&#10;AI-generated content may be incorrect.">
            <a:extLst>
              <a:ext uri="{FF2B5EF4-FFF2-40B4-BE49-F238E27FC236}">
                <a16:creationId xmlns:a16="http://schemas.microsoft.com/office/drawing/2014/main" id="{4E608854-1165-6D8B-3595-E5538A0D60E2}"/>
              </a:ext>
            </a:extLst>
          </p:cNvPr>
          <p:cNvPicPr>
            <a:picLocks noChangeAspect="1"/>
          </p:cNvPicPr>
          <p:nvPr/>
        </p:nvPicPr>
        <p:blipFill>
          <a:blip r:embed="rId3">
            <a:alphaModFix amt="12000"/>
            <a:extLst>
              <a:ext uri="{28A0092B-C50C-407E-A947-70E740481C1C}">
                <a14:useLocalDpi xmlns:a14="http://schemas.microsoft.com/office/drawing/2010/main" val="0"/>
              </a:ext>
            </a:extLst>
          </a:blip>
          <a:srcRect l="44005" t="151" r="44562" b="16387"/>
          <a:stretch/>
        </p:blipFill>
        <p:spPr>
          <a:xfrm>
            <a:off x="1242818" y="0"/>
            <a:ext cx="4488187" cy="9988952"/>
          </a:xfrm>
          <a:prstGeom prst="rect">
            <a:avLst/>
          </a:prstGeom>
        </p:spPr>
      </p:pic>
      <p:pic>
        <p:nvPicPr>
          <p:cNvPr id="5" name="Picture 4" descr="A logo with text on it&#10;&#10;AI-generated content may be incorrect.">
            <a:extLst>
              <a:ext uri="{FF2B5EF4-FFF2-40B4-BE49-F238E27FC236}">
                <a16:creationId xmlns:a16="http://schemas.microsoft.com/office/drawing/2014/main" id="{28B07AF3-7AFA-E23F-9ED2-5AA839EF7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580" y="4305375"/>
            <a:ext cx="4248662" cy="1295250"/>
          </a:xfrm>
          <a:prstGeom prst="rect">
            <a:avLst/>
          </a:prstGeom>
        </p:spPr>
      </p:pic>
    </p:spTree>
    <p:extLst>
      <p:ext uri="{BB962C8B-B14F-4D97-AF65-F5344CB8AC3E}">
        <p14:creationId xmlns:p14="http://schemas.microsoft.com/office/powerpoint/2010/main" val="154702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13B0B3E-7CA6-1553-7CE0-A7CA011E1CA1}"/>
              </a:ext>
            </a:extLst>
          </p:cNvPr>
          <p:cNvSpPr txBox="1"/>
          <p:nvPr/>
        </p:nvSpPr>
        <p:spPr>
          <a:xfrm>
            <a:off x="380431" y="1282889"/>
            <a:ext cx="6097137" cy="830997"/>
          </a:xfrm>
          <a:prstGeom prst="rect">
            <a:avLst/>
          </a:prstGeom>
          <a:noFill/>
        </p:spPr>
        <p:txBody>
          <a:bodyPr wrap="square" rtlCol="0">
            <a:spAutoFit/>
          </a:bodyPr>
          <a:lstStyle/>
          <a:p>
            <a:pPr algn="ctr"/>
            <a:r>
              <a:rPr lang="en-US" sz="1200" b="1" i="0" u="none" strike="noStrike" baseline="0" dirty="0">
                <a:solidFill>
                  <a:srgbClr val="231F20"/>
                </a:solidFill>
                <a:latin typeface="Times New Roman" panose="02020603050405020304" pitchFamily="18" charset="0"/>
                <a:cs typeface="Times New Roman" panose="02020603050405020304" pitchFamily="18" charset="0"/>
              </a:rPr>
              <a:t>Name </a:t>
            </a:r>
            <a:r>
              <a:rPr lang="en-US" sz="1200" b="1" i="0" u="none" strike="noStrike" baseline="0" dirty="0" err="1">
                <a:solidFill>
                  <a:srgbClr val="231F20"/>
                </a:solidFill>
                <a:latin typeface="Times New Roman" panose="02020603050405020304" pitchFamily="18" charset="0"/>
                <a:cs typeface="Times New Roman" panose="02020603050405020304" pitchFamily="18" charset="0"/>
              </a:rPr>
              <a:t>Surnamea</a:t>
            </a:r>
            <a:r>
              <a:rPr lang="en-US" sz="1200" b="1" i="0" u="none" strike="noStrike" baseline="0" dirty="0">
                <a:solidFill>
                  <a:srgbClr val="231F20"/>
                </a:solidFill>
                <a:latin typeface="Times New Roman" panose="02020603050405020304" pitchFamily="18" charset="0"/>
                <a:cs typeface="Times New Roman" panose="02020603050405020304" pitchFamily="18" charset="0"/>
              </a:rPr>
              <a:t> , Name </a:t>
            </a:r>
            <a:r>
              <a:rPr lang="en-US" sz="1200" b="1" i="0" u="none" strike="noStrike" baseline="0" dirty="0" err="1">
                <a:solidFill>
                  <a:srgbClr val="231F20"/>
                </a:solidFill>
                <a:latin typeface="Times New Roman" panose="02020603050405020304" pitchFamily="18" charset="0"/>
                <a:cs typeface="Times New Roman" panose="02020603050405020304" pitchFamily="18" charset="0"/>
              </a:rPr>
              <a:t>Surnameb</a:t>
            </a:r>
            <a:r>
              <a:rPr lang="en-US" sz="1200" b="1" i="0" u="none" strike="noStrike" baseline="0" dirty="0">
                <a:solidFill>
                  <a:srgbClr val="231F20"/>
                </a:solidFill>
                <a:latin typeface="Times New Roman" panose="02020603050405020304" pitchFamily="18" charset="0"/>
                <a:cs typeface="Times New Roman" panose="02020603050405020304" pitchFamily="18" charset="0"/>
              </a:rPr>
              <a:t> , Name Surnamec</a:t>
            </a:r>
            <a:br>
              <a:rPr lang="en-US" sz="1200" b="1" i="0" u="none" strike="noStrike" baseline="0" dirty="0">
                <a:solidFill>
                  <a:srgbClr val="231F20"/>
                </a:solidFill>
                <a:latin typeface="Times New Roman" panose="02020603050405020304" pitchFamily="18" charset="0"/>
                <a:cs typeface="Times New Roman" panose="02020603050405020304" pitchFamily="18" charset="0"/>
              </a:rPr>
            </a:br>
            <a:r>
              <a:rPr lang="en-US" sz="1200" b="0" i="0" u="none" strike="noStrike" baseline="0" dirty="0">
                <a:solidFill>
                  <a:srgbClr val="231F20"/>
                </a:solidFill>
                <a:latin typeface="Times New Roman" panose="02020603050405020304" pitchFamily="18" charset="0"/>
                <a:cs typeface="Times New Roman" panose="02020603050405020304" pitchFamily="18" charset="0"/>
              </a:rPr>
              <a:t>a, …University, … Faculty … Department, City/Country, </a:t>
            </a:r>
            <a:r>
              <a:rPr lang="en-US" sz="1200" b="0" i="1" u="none" strike="noStrike" baseline="0" dirty="0">
                <a:solidFill>
                  <a:srgbClr val="231F20"/>
                </a:solidFill>
                <a:latin typeface="Times New Roman" panose="02020603050405020304" pitchFamily="18" charset="0"/>
                <a:cs typeface="Times New Roman" panose="02020603050405020304" pitchFamily="18" charset="0"/>
              </a:rPr>
              <a:t>author1@xxx.edu.tr</a:t>
            </a:r>
            <a:br>
              <a:rPr lang="en-US" sz="1200" b="0" i="1" u="none" strike="noStrike" baseline="0" dirty="0">
                <a:solidFill>
                  <a:srgbClr val="231F20"/>
                </a:solidFill>
                <a:latin typeface="Times New Roman" panose="02020603050405020304" pitchFamily="18" charset="0"/>
                <a:cs typeface="Times New Roman" panose="02020603050405020304" pitchFamily="18" charset="0"/>
              </a:rPr>
            </a:br>
            <a:r>
              <a:rPr lang="en-US" sz="1200" b="0" i="0" u="none" strike="noStrike" baseline="0" dirty="0">
                <a:solidFill>
                  <a:srgbClr val="231F20"/>
                </a:solidFill>
                <a:latin typeface="Times New Roman" panose="02020603050405020304" pitchFamily="18" charset="0"/>
                <a:cs typeface="Times New Roman" panose="02020603050405020304" pitchFamily="18" charset="0"/>
              </a:rPr>
              <a:t>b, ….University … Faculty … Department , City/Country, </a:t>
            </a:r>
            <a:r>
              <a:rPr lang="en-US" sz="1200" b="0" i="1" u="none" strike="noStrike" baseline="0" dirty="0">
                <a:solidFill>
                  <a:srgbClr val="231F20"/>
                </a:solidFill>
                <a:latin typeface="Times New Roman" panose="02020603050405020304" pitchFamily="18" charset="0"/>
                <a:cs typeface="Times New Roman" panose="02020603050405020304" pitchFamily="18" charset="0"/>
              </a:rPr>
              <a:t>author2@xxx.edu.tr</a:t>
            </a:r>
            <a:br>
              <a:rPr lang="en-US" sz="1200" b="0" i="1" u="none" strike="noStrike" baseline="0" dirty="0">
                <a:solidFill>
                  <a:srgbClr val="231F20"/>
                </a:solidFill>
                <a:latin typeface="Times New Roman" panose="02020603050405020304" pitchFamily="18" charset="0"/>
                <a:cs typeface="Times New Roman" panose="02020603050405020304" pitchFamily="18" charset="0"/>
              </a:rPr>
            </a:br>
            <a:r>
              <a:rPr lang="en-US" sz="1200" b="0" i="0" u="none" strike="noStrike" baseline="0" dirty="0">
                <a:solidFill>
                  <a:srgbClr val="231F20"/>
                </a:solidFill>
                <a:latin typeface="Times New Roman" panose="02020603050405020304" pitchFamily="18" charset="0"/>
                <a:cs typeface="Times New Roman" panose="02020603050405020304" pitchFamily="18" charset="0"/>
              </a:rPr>
              <a:t>c, … University … Faculty … Department , City/Country, </a:t>
            </a:r>
            <a:r>
              <a:rPr lang="en-US" sz="1200" b="0" i="1" u="none" strike="noStrike" baseline="0" dirty="0">
                <a:solidFill>
                  <a:srgbClr val="231F20"/>
                </a:solidFill>
                <a:latin typeface="Times New Roman" panose="02020603050405020304" pitchFamily="18" charset="0"/>
                <a:cs typeface="Times New Roman" panose="02020603050405020304" pitchFamily="18" charset="0"/>
              </a:rPr>
              <a:t>author3@xxx.edu.tr</a:t>
            </a:r>
            <a:endParaRPr lang="tr-TR" sz="1200" dirty="0">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E3B0C893-133F-950F-6AD3-56D1104AA650}"/>
              </a:ext>
            </a:extLst>
          </p:cNvPr>
          <p:cNvSpPr txBox="1"/>
          <p:nvPr/>
        </p:nvSpPr>
        <p:spPr>
          <a:xfrm>
            <a:off x="380430" y="2236996"/>
            <a:ext cx="6097137" cy="6924973"/>
          </a:xfrm>
          <a:prstGeom prst="rect">
            <a:avLst/>
          </a:prstGeom>
          <a:noFill/>
        </p:spPr>
        <p:txBody>
          <a:bodyPr wrap="square" rtlCol="0">
            <a:spAutoFit/>
          </a:bodyPr>
          <a:lstStyle/>
          <a:p>
            <a:r>
              <a:rPr lang="tr-TR" sz="1200" b="0" i="0" u="none" strike="noStrike" baseline="0" dirty="0">
                <a:solidFill>
                  <a:srgbClr val="231F20"/>
                </a:solidFill>
                <a:latin typeface="Times New Roman" panose="02020603050405020304" pitchFamily="18" charset="0"/>
                <a:cs typeface="Times New Roman" panose="02020603050405020304" pitchFamily="18" charset="0"/>
              </a:rPr>
              <a:t>TAOMS 2025’te sözlü ve poster bildirilerinin tam metini kongre sonras</a:t>
            </a:r>
            <a:r>
              <a:rPr lang="tr-TR" sz="1200" dirty="0">
                <a:solidFill>
                  <a:srgbClr val="231F20"/>
                </a:solidFill>
                <a:latin typeface="Times New Roman" panose="02020603050405020304" pitchFamily="18" charset="0"/>
                <a:cs typeface="Times New Roman" panose="02020603050405020304" pitchFamily="18" charset="0"/>
              </a:rPr>
              <a:t>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nda ayrı bir kitapç</a:t>
            </a:r>
            <a:r>
              <a:rPr lang="tr-TR" sz="1200" dirty="0">
                <a:solidFill>
                  <a:srgbClr val="231F20"/>
                </a:solidFill>
                <a:latin typeface="Times New Roman" panose="02020603050405020304" pitchFamily="18" charset="0"/>
                <a:cs typeface="Times New Roman" panose="02020603050405020304" pitchFamily="18" charset="0"/>
              </a:rPr>
              <a:t>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k olarak pdf formatında dernek sitesinde ve kongre sitesinde yayınlanacaktır. Bu nedenle metinlerin burada açıklanan yaz kılavuzunda yer alan kurallara uygun düzende sistem üzerinden gönderilmesi gerekmektedir.</a:t>
            </a:r>
            <a:br>
              <a:rPr lang="tr-TR" sz="1200" b="0" i="0" u="none" strike="noStrike" baseline="0" dirty="0">
                <a:solidFill>
                  <a:srgbClr val="231F20"/>
                </a:solidFill>
                <a:latin typeface="Times New Roman" panose="02020603050405020304" pitchFamily="18" charset="0"/>
                <a:cs typeface="Times New Roman" panose="02020603050405020304" pitchFamily="18" charset="0"/>
              </a:rPr>
            </a:b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r>
              <a:rPr lang="tr-TR" sz="1200" b="1" i="0" u="none" strike="noStrike" baseline="0" dirty="0">
                <a:solidFill>
                  <a:srgbClr val="EE1D24"/>
                </a:solidFill>
                <a:latin typeface="Times New Roman" panose="02020603050405020304" pitchFamily="18" charset="0"/>
                <a:cs typeface="Times New Roman" panose="02020603050405020304" pitchFamily="18" charset="0"/>
              </a:rPr>
              <a:t>Bu </a:t>
            </a:r>
            <a:r>
              <a:rPr lang="tr-TR" sz="1200" b="1" i="0" u="none" strike="noStrike" baseline="0" dirty="0" err="1">
                <a:solidFill>
                  <a:srgbClr val="EE1D24"/>
                </a:solidFill>
                <a:latin typeface="Times New Roman" panose="02020603050405020304" pitchFamily="18" charset="0"/>
                <a:cs typeface="Times New Roman" panose="02020603050405020304" pitchFamily="18" charset="0"/>
              </a:rPr>
              <a:t>döküman</a:t>
            </a:r>
            <a:r>
              <a:rPr lang="tr-TR" sz="1200" b="1" i="0" u="none" strike="noStrike" baseline="0" dirty="0">
                <a:solidFill>
                  <a:srgbClr val="EE1D24"/>
                </a:solidFill>
                <a:latin typeface="Times New Roman" panose="02020603050405020304" pitchFamily="18" charset="0"/>
                <a:cs typeface="Times New Roman" panose="02020603050405020304" pitchFamily="18" charset="0"/>
              </a:rPr>
              <a:t> içeriğinde belirtilen kurallarla aynı düzende hazırlandığı için yazarların çalışmalarını direkt olarak bu doküman içerisine yazmaları önerilmektedir.</a:t>
            </a:r>
            <a:br>
              <a:rPr lang="tr-TR" sz="1200" b="1" i="0" u="none" strike="noStrike" baseline="0" dirty="0">
                <a:solidFill>
                  <a:srgbClr val="EE1D24"/>
                </a:solidFill>
                <a:latin typeface="Times New Roman" panose="02020603050405020304" pitchFamily="18" charset="0"/>
                <a:cs typeface="Times New Roman" panose="02020603050405020304" pitchFamily="18" charset="0"/>
              </a:rPr>
            </a:br>
            <a:endParaRPr lang="tr-TR" sz="1200" b="1" i="0" u="none" strike="noStrike" baseline="0" dirty="0">
              <a:solidFill>
                <a:srgbClr val="EE1D24"/>
              </a:solidFill>
              <a:latin typeface="Times New Roman" panose="02020603050405020304" pitchFamily="18" charset="0"/>
              <a:cs typeface="Times New Roman" panose="02020603050405020304" pitchFamily="18" charset="0"/>
            </a:endParaRPr>
          </a:p>
          <a:p>
            <a:r>
              <a:rPr lang="tr-TR" sz="1200" b="0" i="0" u="none" strike="noStrike" baseline="0" dirty="0">
                <a:solidFill>
                  <a:srgbClr val="231F20"/>
                </a:solidFill>
                <a:latin typeface="Times New Roman" panose="02020603050405020304" pitchFamily="18" charset="0"/>
                <a:cs typeface="Times New Roman" panose="02020603050405020304" pitchFamily="18" charset="0"/>
              </a:rPr>
              <a:t>Bu kitapç</a:t>
            </a:r>
            <a:r>
              <a:rPr lang="tr-TR" sz="1200" dirty="0">
                <a:solidFill>
                  <a:srgbClr val="231F20"/>
                </a:solidFill>
                <a:latin typeface="Times New Roman" panose="02020603050405020304" pitchFamily="18" charset="0"/>
                <a:cs typeface="Times New Roman" panose="02020603050405020304" pitchFamily="18" charset="0"/>
              </a:rPr>
              <a:t>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k İngilizce olarak yayınlanacaktır. İngilizce başlık ve İngilizce özetten sonra İngilizce metin eklenecektir. Gönderilen metinlerin sınıflamasına (özgün araştırma, olgu raporu, derleme) göre yazım kuralları aşağıdaki gibidir:</a:t>
            </a:r>
          </a:p>
          <a:p>
            <a:endParaRPr lang="tr-TR" sz="1200" dirty="0">
              <a:solidFill>
                <a:srgbClr val="231F20"/>
              </a:solidFill>
              <a:latin typeface="Times New Roman" panose="02020603050405020304" pitchFamily="18" charset="0"/>
              <a:cs typeface="Times New Roman" panose="02020603050405020304" pitchFamily="18" charset="0"/>
            </a:endParaRPr>
          </a:p>
          <a:p>
            <a:pPr algn="l"/>
            <a:r>
              <a:rPr lang="tr-TR" sz="1200" b="1" i="0" u="none" strike="noStrike" baseline="0" dirty="0">
                <a:solidFill>
                  <a:srgbClr val="231F20"/>
                </a:solidFill>
                <a:latin typeface="Times New Roman" panose="02020603050405020304" pitchFamily="18" charset="0"/>
                <a:cs typeface="Times New Roman" panose="02020603050405020304" pitchFamily="18" charset="0"/>
              </a:rPr>
              <a:t>1-Özgün araştırma (</a:t>
            </a:r>
            <a:r>
              <a:rPr lang="tr-TR" sz="1200" b="1" i="0" u="none" strike="noStrike" baseline="0" dirty="0" err="1">
                <a:solidFill>
                  <a:srgbClr val="231F20"/>
                </a:solidFill>
                <a:latin typeface="Times New Roman" panose="02020603050405020304" pitchFamily="18" charset="0"/>
                <a:cs typeface="Times New Roman" panose="02020603050405020304" pitchFamily="18" charset="0"/>
              </a:rPr>
              <a:t>Original</a:t>
            </a:r>
            <a:r>
              <a:rPr lang="tr-TR" sz="1200" b="1"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1" i="0" u="none" strike="noStrike" baseline="0" dirty="0" err="1">
                <a:solidFill>
                  <a:srgbClr val="231F20"/>
                </a:solidFill>
                <a:latin typeface="Times New Roman" panose="02020603050405020304" pitchFamily="18" charset="0"/>
                <a:cs typeface="Times New Roman" panose="02020603050405020304" pitchFamily="18" charset="0"/>
              </a:rPr>
              <a:t>Article</a:t>
            </a:r>
            <a:r>
              <a:rPr lang="tr-TR" sz="1200" b="1" i="0" u="none" strike="noStrike" baseline="0" dirty="0">
                <a:solidFill>
                  <a:srgbClr val="231F20"/>
                </a:solidFill>
                <a:latin typeface="Times New Roman" panose="02020603050405020304" pitchFamily="18" charset="0"/>
                <a:cs typeface="Times New Roman" panose="02020603050405020304" pitchFamily="18" charset="0"/>
              </a:rPr>
              <a:t>) ve Derleme (</a:t>
            </a:r>
            <a:r>
              <a:rPr lang="tr-TR" sz="1200" b="1" i="0" u="none" strike="noStrike" baseline="0" dirty="0" err="1">
                <a:solidFill>
                  <a:srgbClr val="231F20"/>
                </a:solidFill>
                <a:latin typeface="Times New Roman" panose="02020603050405020304" pitchFamily="18" charset="0"/>
                <a:cs typeface="Times New Roman" panose="02020603050405020304" pitchFamily="18" charset="0"/>
              </a:rPr>
              <a:t>Review</a:t>
            </a:r>
            <a:r>
              <a:rPr lang="tr-TR" sz="1200" b="1" i="0" u="none" strike="noStrike" baseline="0" dirty="0">
                <a:solidFill>
                  <a:srgbClr val="231F20"/>
                </a:solidFill>
                <a:latin typeface="Times New Roman" panose="02020603050405020304" pitchFamily="18" charset="0"/>
                <a:cs typeface="Times New Roman" panose="02020603050405020304" pitchFamily="18" charset="0"/>
              </a:rPr>
              <a:t>)</a:t>
            </a:r>
            <a:br>
              <a:rPr lang="tr-TR" sz="1200" b="1" i="0" u="none" strike="noStrike" baseline="0" dirty="0">
                <a:solidFill>
                  <a:srgbClr val="231F20"/>
                </a:solidFill>
                <a:latin typeface="Times New Roman" panose="02020603050405020304" pitchFamily="18" charset="0"/>
                <a:cs typeface="Times New Roman" panose="02020603050405020304" pitchFamily="18" charset="0"/>
              </a:rPr>
            </a:br>
            <a:endParaRPr lang="tr-TR" sz="1200" b="1" i="0" u="none" strike="noStrike" baseline="0" dirty="0">
              <a:solidFill>
                <a:srgbClr val="231F20"/>
              </a:solidFill>
              <a:latin typeface="Times New Roman" panose="02020603050405020304" pitchFamily="18" charset="0"/>
              <a:cs typeface="Times New Roman" panose="02020603050405020304" pitchFamily="18" charset="0"/>
            </a:endParaRP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Araştırma makalelerinde İngilizce baş</a:t>
            </a:r>
            <a:r>
              <a:rPr lang="tr-TR" sz="1200" dirty="0">
                <a:solidFill>
                  <a:srgbClr val="231F20"/>
                </a:solidFill>
                <a:latin typeface="Times New Roman" panose="02020603050405020304" pitchFamily="18" charset="0"/>
                <a:cs typeface="Times New Roman" panose="02020603050405020304" pitchFamily="18" charset="0"/>
              </a:rPr>
              <a:t>lık</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ve takiben </a:t>
            </a:r>
            <a:r>
              <a:rPr lang="tr-TR" sz="1200" dirty="0">
                <a:solidFill>
                  <a:srgbClr val="231F20"/>
                </a:solidFill>
                <a:latin typeface="Times New Roman" panose="02020603050405020304" pitchFamily="18" charset="0"/>
                <a:cs typeface="Times New Roman" panose="02020603050405020304" pitchFamily="18" charset="0"/>
              </a:rPr>
              <a:t>İ</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ngilizce özet olacaktır.</a:t>
            </a: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İngilizce Ba</a:t>
            </a:r>
            <a:r>
              <a:rPr lang="tr-TR" sz="1200" dirty="0">
                <a:solidFill>
                  <a:srgbClr val="231F20"/>
                </a:solidFill>
                <a:latin typeface="Times New Roman" panose="02020603050405020304" pitchFamily="18" charset="0"/>
                <a:cs typeface="Times New Roman" panose="02020603050405020304" pitchFamily="18" charset="0"/>
              </a:rPr>
              <a:t>şlı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k: Ba</a:t>
            </a:r>
            <a:r>
              <a:rPr lang="tr-TR" sz="1200" dirty="0">
                <a:solidFill>
                  <a:srgbClr val="231F20"/>
                </a:solidFill>
                <a:latin typeface="Times New Roman" panose="02020603050405020304" pitchFamily="18" charset="0"/>
                <a:cs typeface="Times New Roman" panose="02020603050405020304" pitchFamily="18" charset="0"/>
              </a:rPr>
              <a:t>şlı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k mümkün olduğunca kısa (en çok 100 harf) ve açık olmalı, içeriği yans</a:t>
            </a:r>
            <a:r>
              <a:rPr lang="tr-TR" sz="1200" dirty="0">
                <a:solidFill>
                  <a:srgbClr val="231F20"/>
                </a:solidFill>
                <a:latin typeface="Times New Roman" panose="02020603050405020304" pitchFamily="18" charset="0"/>
                <a:cs typeface="Times New Roman" panose="02020603050405020304" pitchFamily="18" charset="0"/>
              </a:rPr>
              <a:t>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tabilmelidir.</a:t>
            </a: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Ba</a:t>
            </a:r>
            <a:r>
              <a:rPr lang="tr-TR" sz="1200" dirty="0">
                <a:solidFill>
                  <a:srgbClr val="231F20"/>
                </a:solidFill>
                <a:latin typeface="Times New Roman" panose="02020603050405020304" pitchFamily="18" charset="0"/>
                <a:cs typeface="Times New Roman" panose="02020603050405020304" pitchFamily="18" charset="0"/>
              </a:rPr>
              <a:t>şlı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ktaki kelimelerin tüm harfleri büyük harf olmalı Ba</a:t>
            </a:r>
            <a:r>
              <a:rPr lang="tr-TR" sz="1200" dirty="0">
                <a:solidFill>
                  <a:srgbClr val="231F20"/>
                </a:solidFill>
                <a:latin typeface="Times New Roman" panose="02020603050405020304" pitchFamily="18" charset="0"/>
                <a:cs typeface="Times New Roman" panose="02020603050405020304" pitchFamily="18" charset="0"/>
              </a:rPr>
              <a:t>şlı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k Times New Roman fontunda ve 15 puntoda kalın olarak yazılmal</a:t>
            </a:r>
            <a:r>
              <a:rPr lang="tr-TR" sz="1200" dirty="0">
                <a:solidFill>
                  <a:srgbClr val="231F20"/>
                </a:solidFill>
                <a:latin typeface="Times New Roman" panose="02020603050405020304" pitchFamily="18" charset="0"/>
                <a:cs typeface="Times New Roman" panose="02020603050405020304" pitchFamily="18" charset="0"/>
              </a:rPr>
              <a:t>ıdır.</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İngilizce özet 250 kelimeyi geçmemelidir.</a:t>
            </a: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İngilizce Ba</a:t>
            </a:r>
            <a:r>
              <a:rPr lang="tr-TR" sz="1200" dirty="0">
                <a:solidFill>
                  <a:srgbClr val="231F20"/>
                </a:solidFill>
                <a:latin typeface="Times New Roman" panose="02020603050405020304" pitchFamily="18" charset="0"/>
                <a:cs typeface="Times New Roman" panose="02020603050405020304" pitchFamily="18" charset="0"/>
              </a:rPr>
              <a:t>şlı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k ve özet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abstract</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ve anahtar kelimeler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keywords</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birinci sayfaya sığd</a:t>
            </a:r>
            <a:r>
              <a:rPr lang="tr-TR" sz="1200" dirty="0">
                <a:solidFill>
                  <a:srgbClr val="231F20"/>
                </a:solidFill>
                <a:latin typeface="Times New Roman" panose="02020603050405020304" pitchFamily="18" charset="0"/>
                <a:cs typeface="Times New Roman" panose="02020603050405020304" pitchFamily="18" charset="0"/>
              </a:rPr>
              <a:t>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rılmal</a:t>
            </a:r>
            <a:r>
              <a:rPr lang="tr-TR" sz="1200" dirty="0">
                <a:solidFill>
                  <a:srgbClr val="231F20"/>
                </a:solidFill>
                <a:latin typeface="Times New Roman" panose="02020603050405020304" pitchFamily="18" charset="0"/>
                <a:cs typeface="Times New Roman" panose="02020603050405020304" pitchFamily="18" charset="0"/>
              </a:rPr>
              <a:t>ıdı</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r.</a:t>
            </a:r>
          </a:p>
          <a:p>
            <a:pPr algn="l"/>
            <a:r>
              <a:rPr lang="tr-TR" sz="1200" dirty="0">
                <a:solidFill>
                  <a:srgbClr val="231F20"/>
                </a:solidFill>
                <a:latin typeface="Times New Roman" panose="02020603050405020304" pitchFamily="18" charset="0"/>
                <a:cs typeface="Times New Roman" panose="02020603050405020304" pitchFamily="18" charset="0"/>
              </a:rPr>
              <a:t>Araştırma</a:t>
            </a:r>
            <a:r>
              <a:rPr lang="es-ES" sz="1200" b="0" i="0" u="none" strike="noStrike" baseline="0" dirty="0">
                <a:solidFill>
                  <a:srgbClr val="231F20"/>
                </a:solidFill>
                <a:latin typeface="Times New Roman" panose="02020603050405020304" pitchFamily="18" charset="0"/>
                <a:cs typeface="Times New Roman" panose="02020603050405020304" pitchFamily="18" charset="0"/>
              </a:rPr>
              <a:t> makalesi </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İ</a:t>
            </a:r>
            <a:r>
              <a:rPr lang="es-ES" sz="1200" b="0" i="0" u="none" strike="noStrike" baseline="0" dirty="0">
                <a:solidFill>
                  <a:srgbClr val="231F20"/>
                </a:solidFill>
                <a:latin typeface="Times New Roman" panose="02020603050405020304" pitchFamily="18" charset="0"/>
                <a:cs typeface="Times New Roman" panose="02020603050405020304" pitchFamily="18" charset="0"/>
              </a:rPr>
              <a:t>ngilizce özet (abstract): En fazla 250 kelimeden olu</a:t>
            </a:r>
            <a:r>
              <a:rPr lang="tr-TR" sz="1200" dirty="0">
                <a:solidFill>
                  <a:srgbClr val="231F20"/>
                </a:solidFill>
                <a:latin typeface="Times New Roman" panose="02020603050405020304" pitchFamily="18" charset="0"/>
                <a:cs typeface="Times New Roman" panose="02020603050405020304" pitchFamily="18" charset="0"/>
              </a:rPr>
              <a:t>ş</a:t>
            </a:r>
            <a:r>
              <a:rPr lang="es-ES" sz="1200" b="0" i="0" u="none" strike="noStrike" baseline="0" dirty="0">
                <a:solidFill>
                  <a:srgbClr val="231F20"/>
                </a:solidFill>
                <a:latin typeface="Times New Roman" panose="02020603050405020304" pitchFamily="18" charset="0"/>
                <a:cs typeface="Times New Roman" panose="02020603050405020304" pitchFamily="18" charset="0"/>
              </a:rPr>
              <a:t>mal</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ı</a:t>
            </a:r>
            <a:r>
              <a:rPr lang="es-ES" sz="1200" b="0" i="0" u="none" strike="noStrike" baseline="0" dirty="0">
                <a:solidFill>
                  <a:srgbClr val="231F20"/>
                </a:solidFill>
                <a:latin typeface="Times New Roman" panose="02020603050405020304" pitchFamily="18" charset="0"/>
                <a:cs typeface="Times New Roman" panose="02020603050405020304" pitchFamily="18" charset="0"/>
              </a:rPr>
              <a:t> ve a</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ş</a:t>
            </a:r>
            <a:r>
              <a:rPr lang="es-ES" sz="1200" b="0" i="0" u="none" strike="noStrike" baseline="0" dirty="0">
                <a:solidFill>
                  <a:srgbClr val="231F20"/>
                </a:solidFill>
                <a:latin typeface="Times New Roman" panose="02020603050405020304" pitchFamily="18" charset="0"/>
                <a:cs typeface="Times New Roman" panose="02020603050405020304" pitchFamily="18" charset="0"/>
              </a:rPr>
              <a:t>a</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ğı</a:t>
            </a:r>
            <a:r>
              <a:rPr lang="tr-TR" sz="1200" dirty="0" err="1">
                <a:solidFill>
                  <a:srgbClr val="231F20"/>
                </a:solidFill>
                <a:latin typeface="Times New Roman" panose="02020603050405020304" pitchFamily="18" charset="0"/>
                <a:cs typeface="Times New Roman" panose="02020603050405020304" pitchFamily="18" charset="0"/>
              </a:rPr>
              <a:t>d</a:t>
            </a:r>
            <a:r>
              <a:rPr lang="es-ES" sz="1200" b="0" i="0" u="none" strike="noStrike" baseline="0" dirty="0">
                <a:solidFill>
                  <a:srgbClr val="231F20"/>
                </a:solidFill>
                <a:latin typeface="Times New Roman" panose="02020603050405020304" pitchFamily="18" charset="0"/>
                <a:cs typeface="Times New Roman" panose="02020603050405020304" pitchFamily="18" charset="0"/>
              </a:rPr>
              <a:t>aki bölümleri içermelidir.</a:t>
            </a:r>
            <a:br>
              <a:rPr lang="tr-TR" sz="1200" b="0" i="0" u="none" strike="noStrike" baseline="0" dirty="0">
                <a:solidFill>
                  <a:srgbClr val="231F20"/>
                </a:solidFill>
                <a:latin typeface="Times New Roman" panose="02020603050405020304" pitchFamily="18" charset="0"/>
                <a:cs typeface="Times New Roman" panose="02020603050405020304" pitchFamily="18" charset="0"/>
              </a:rPr>
            </a:br>
            <a:endParaRPr lang="es-ES" sz="1200" b="0" i="0" u="none" strike="noStrike" baseline="0" dirty="0">
              <a:solidFill>
                <a:srgbClr val="231F20"/>
              </a:solidFill>
              <a:latin typeface="Times New Roman" panose="02020603050405020304" pitchFamily="18" charset="0"/>
              <a:cs typeface="Times New Roman" panose="02020603050405020304" pitchFamily="18" charset="0"/>
            </a:endParaRP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Objective</a:t>
            </a: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Materials</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and</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Methods</a:t>
            </a: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Results</a:t>
            </a: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Conclusion</a:t>
            </a: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pPr algn="l"/>
            <a:r>
              <a:rPr lang="en-US" sz="1200" b="0" i="0" u="none" strike="noStrike" baseline="0" dirty="0">
                <a:solidFill>
                  <a:srgbClr val="231F20"/>
                </a:solidFill>
                <a:latin typeface="Times New Roman" panose="02020603050405020304" pitchFamily="18" charset="0"/>
                <a:cs typeface="Times New Roman" panose="02020603050405020304" pitchFamily="18" charset="0"/>
              </a:rPr>
              <a:t>- Key Words: 3 </a:t>
            </a:r>
            <a:r>
              <a:rPr lang="en-US" sz="1200" b="0" i="0" u="none" strike="noStrike" baseline="0" dirty="0" err="1">
                <a:solidFill>
                  <a:srgbClr val="231F20"/>
                </a:solidFill>
                <a:latin typeface="Times New Roman" panose="02020603050405020304" pitchFamily="18" charset="0"/>
                <a:cs typeface="Times New Roman" panose="02020603050405020304" pitchFamily="18" charset="0"/>
              </a:rPr>
              <a:t>kelimeden</a:t>
            </a:r>
            <a:r>
              <a:rPr lang="en-US" sz="1200" b="0" i="0" u="none" strike="noStrike" baseline="0" dirty="0">
                <a:solidFill>
                  <a:srgbClr val="231F20"/>
                </a:solidFill>
                <a:latin typeface="Times New Roman" panose="02020603050405020304" pitchFamily="18" charset="0"/>
                <a:cs typeface="Times New Roman" panose="02020603050405020304" pitchFamily="18" charset="0"/>
              </a:rPr>
              <a:t> </a:t>
            </a:r>
            <a:r>
              <a:rPr lang="en-US" sz="1200" b="0" i="0" u="none" strike="noStrike" baseline="0" dirty="0" err="1">
                <a:solidFill>
                  <a:srgbClr val="231F20"/>
                </a:solidFill>
                <a:latin typeface="Times New Roman" panose="02020603050405020304" pitchFamily="18" charset="0"/>
                <a:cs typeface="Times New Roman" panose="02020603050405020304" pitchFamily="18" charset="0"/>
              </a:rPr>
              <a:t>olu</a:t>
            </a:r>
            <a:r>
              <a:rPr lang="tr-TR" sz="1200" dirty="0">
                <a:solidFill>
                  <a:srgbClr val="231F20"/>
                </a:solidFill>
                <a:latin typeface="Times New Roman" panose="02020603050405020304" pitchFamily="18" charset="0"/>
                <a:cs typeface="Times New Roman" panose="02020603050405020304" pitchFamily="18" charset="0"/>
              </a:rPr>
              <a:t>ş</a:t>
            </a:r>
            <a:r>
              <a:rPr lang="en-US" sz="1200" b="0" i="0" u="none" strike="noStrike" baseline="0" dirty="0">
                <a:solidFill>
                  <a:srgbClr val="231F20"/>
                </a:solidFill>
                <a:latin typeface="Times New Roman" panose="02020603050405020304" pitchFamily="18" charset="0"/>
                <a:cs typeface="Times New Roman" panose="02020603050405020304" pitchFamily="18" charset="0"/>
              </a:rPr>
              <a:t>mal</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ıdır</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a:t>
            </a:r>
            <a:br>
              <a:rPr lang="tr-TR" sz="1200" b="0" i="0" u="none" strike="noStrike" baseline="0" dirty="0">
                <a:solidFill>
                  <a:srgbClr val="231F20"/>
                </a:solidFill>
                <a:latin typeface="Times New Roman" panose="02020603050405020304" pitchFamily="18" charset="0"/>
                <a:cs typeface="Times New Roman" panose="02020603050405020304" pitchFamily="18" charset="0"/>
              </a:rPr>
            </a:br>
            <a:endParaRPr lang="en-US" sz="1200" b="0" i="0" u="none" strike="noStrike" baseline="0" dirty="0">
              <a:solidFill>
                <a:srgbClr val="231F20"/>
              </a:solidFill>
              <a:latin typeface="Times New Roman" panose="02020603050405020304" pitchFamily="18" charset="0"/>
              <a:cs typeface="Times New Roman" panose="02020603050405020304" pitchFamily="18" charset="0"/>
            </a:endParaRPr>
          </a:p>
          <a:p>
            <a:pPr algn="l"/>
            <a:r>
              <a:rPr lang="tr-TR" sz="1200" b="0" i="0" u="none" strike="noStrike" baseline="0" dirty="0">
                <a:solidFill>
                  <a:srgbClr val="231F20"/>
                </a:solidFill>
                <a:latin typeface="Times New Roman" panose="02020603050405020304" pitchFamily="18" charset="0"/>
                <a:cs typeface="Times New Roman" panose="02020603050405020304" pitchFamily="18" charset="0"/>
              </a:rPr>
              <a:t>Araştırma makalesi tam metin: Kaynakça, özet, ve resim tablo alt yazıları hariç olmak üzere 2500 kelimeyi geçmemelidir.</a:t>
            </a:r>
          </a:p>
          <a:p>
            <a:pPr algn="l"/>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Introduction</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Conclusion</a:t>
            </a: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pPr>
              <a:tabLst>
                <a:tab pos="2239963" algn="l"/>
              </a:tabLst>
            </a:pPr>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Materials</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and</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Methods</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References</a:t>
            </a: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Results</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Figures</a:t>
            </a: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a:p>
            <a:pPr>
              <a:tabLst>
                <a:tab pos="2332038" algn="l"/>
              </a:tabLst>
            </a:pPr>
            <a:r>
              <a:rPr lang="tr-TR" sz="1200" b="0" i="0" u="none" strike="noStrike" baseline="0" dirty="0">
                <a:solidFill>
                  <a:srgbClr val="231F20"/>
                </a:solidFill>
                <a:latin typeface="Times New Roman" panose="02020603050405020304" pitchFamily="18" charset="0"/>
                <a:cs typeface="Times New Roman" panose="02020603050405020304" pitchFamily="18" charset="0"/>
              </a:rPr>
              <a:t>-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Discussion</a:t>
            </a:r>
            <a:r>
              <a:rPr lang="tr-TR" sz="1200" b="0" i="0" u="none" strike="noStrike" baseline="0" dirty="0">
                <a:solidFill>
                  <a:srgbClr val="231F20"/>
                </a:solidFill>
                <a:latin typeface="Times New Roman" panose="02020603050405020304" pitchFamily="18" charset="0"/>
                <a:cs typeface="Times New Roman" panose="02020603050405020304" pitchFamily="18" charset="0"/>
              </a:rPr>
              <a:t>                                        - </a:t>
            </a:r>
            <a:r>
              <a:rPr lang="tr-TR" sz="1200" b="0" i="0" u="none" strike="noStrike" baseline="0" dirty="0" err="1">
                <a:solidFill>
                  <a:srgbClr val="231F20"/>
                </a:solidFill>
                <a:latin typeface="Times New Roman" panose="02020603050405020304" pitchFamily="18" charset="0"/>
                <a:cs typeface="Times New Roman" panose="02020603050405020304" pitchFamily="18" charset="0"/>
              </a:rPr>
              <a:t>Tables</a:t>
            </a:r>
            <a:endParaRPr lang="tr-TR" sz="1200" b="0" i="0" u="none" strike="noStrike" baseline="0" dirty="0">
              <a:solidFill>
                <a:srgbClr val="231F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62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E514522F-FAD6-1A38-449C-DEE1BB308CBF}"/>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1872A058-8B27-A984-AA71-D88BC6CC709C}"/>
              </a:ext>
            </a:extLst>
          </p:cNvPr>
          <p:cNvSpPr txBox="1"/>
          <p:nvPr/>
        </p:nvSpPr>
        <p:spPr>
          <a:xfrm>
            <a:off x="380431" y="1238776"/>
            <a:ext cx="6097137" cy="7848302"/>
          </a:xfrm>
          <a:prstGeom prst="rect">
            <a:avLst/>
          </a:prstGeom>
          <a:noFill/>
        </p:spPr>
        <p:txBody>
          <a:bodyPr wrap="square" rtlCol="0">
            <a:spAutoFit/>
          </a:bodyPr>
          <a:lstStyle/>
          <a:p>
            <a:pPr algn="l"/>
            <a:r>
              <a:rPr lang="en-US" sz="1200" b="1" i="0" u="none" strike="noStrike" baseline="0" dirty="0">
                <a:latin typeface="Times New Roman" panose="02020603050405020304" pitchFamily="18" charset="0"/>
                <a:cs typeface="Times New Roman" panose="02020603050405020304" pitchFamily="18" charset="0"/>
              </a:rPr>
              <a:t>2- </a:t>
            </a:r>
            <a:r>
              <a:rPr lang="en-US" sz="1200" b="1" i="0" u="none" strike="noStrike" baseline="0" dirty="0" err="1">
                <a:latin typeface="Times New Roman" panose="02020603050405020304" pitchFamily="18" charset="0"/>
                <a:cs typeface="Times New Roman" panose="02020603050405020304" pitchFamily="18" charset="0"/>
              </a:rPr>
              <a:t>Olgu</a:t>
            </a:r>
            <a:r>
              <a:rPr lang="en-US" sz="1200" b="1" i="0" u="none" strike="noStrike" baseline="0" dirty="0">
                <a:latin typeface="Times New Roman" panose="02020603050405020304" pitchFamily="18" charset="0"/>
                <a:cs typeface="Times New Roman" panose="02020603050405020304" pitchFamily="18" charset="0"/>
              </a:rPr>
              <a:t> </a:t>
            </a:r>
            <a:r>
              <a:rPr lang="en-US" sz="1200" b="1" i="0" u="none" strike="noStrike" baseline="0" dirty="0" err="1">
                <a:latin typeface="Times New Roman" panose="02020603050405020304" pitchFamily="18" charset="0"/>
                <a:cs typeface="Times New Roman" panose="02020603050405020304" pitchFamily="18" charset="0"/>
              </a:rPr>
              <a:t>Raporu</a:t>
            </a:r>
            <a:r>
              <a:rPr lang="en-US" sz="1200" b="1" i="0" u="none" strike="noStrike" baseline="0" dirty="0">
                <a:latin typeface="Times New Roman" panose="02020603050405020304" pitchFamily="18" charset="0"/>
                <a:cs typeface="Times New Roman" panose="02020603050405020304" pitchFamily="18" charset="0"/>
              </a:rPr>
              <a:t> (Case Report)</a:t>
            </a:r>
            <a:br>
              <a:rPr lang="tr-TR" sz="1200" b="1" i="0" u="none" strike="noStrike" baseline="0" dirty="0">
                <a:latin typeface="Times New Roman" panose="02020603050405020304" pitchFamily="18" charset="0"/>
                <a:cs typeface="Times New Roman" panose="02020603050405020304" pitchFamily="18" charset="0"/>
              </a:rPr>
            </a:br>
            <a:endParaRPr lang="en-US" sz="1200" b="1"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Kaynakça, özet, ve resim, tablo alt yazıları hariç olmak üzere 1000 kelimeyi geçmemelidir.</a:t>
            </a:r>
          </a:p>
          <a:p>
            <a:pPr algn="l"/>
            <a:r>
              <a:rPr lang="tr-TR" sz="1200" b="0" i="0" u="none" strike="noStrike" baseline="0" dirty="0" err="1">
                <a:latin typeface="Times New Roman" panose="02020603050405020304" pitchFamily="18" charset="0"/>
                <a:cs typeface="Times New Roman" panose="02020603050405020304" pitchFamily="18" charset="0"/>
              </a:rPr>
              <a:t>Abstract</a:t>
            </a:r>
            <a:r>
              <a:rPr lang="tr-TR" sz="1200" b="0" i="0" u="none" strike="noStrike" baseline="0" dirty="0">
                <a:latin typeface="Times New Roman" panose="02020603050405020304" pitchFamily="18" charset="0"/>
                <a:cs typeface="Times New Roman" panose="02020603050405020304" pitchFamily="18" charset="0"/>
              </a:rPr>
              <a:t> En fazla 250 kelimeden oluşmalı ve aşağıdaki bölümleri içermelidir.</a:t>
            </a:r>
            <a:br>
              <a:rPr lang="tr-TR" sz="1200" b="0" i="0" u="none" strike="noStrike" baseline="0" dirty="0">
                <a:latin typeface="Times New Roman" panose="02020603050405020304" pitchFamily="18" charset="0"/>
                <a:cs typeface="Times New Roman" panose="02020603050405020304" pitchFamily="18" charset="0"/>
              </a:rPr>
            </a:b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 </a:t>
            </a:r>
            <a:r>
              <a:rPr lang="tr-TR" sz="1200" b="0" i="0" u="none" strike="noStrike" baseline="0" dirty="0" err="1">
                <a:latin typeface="Times New Roman" panose="02020603050405020304" pitchFamily="18" charset="0"/>
                <a:cs typeface="Times New Roman" panose="02020603050405020304" pitchFamily="18" charset="0"/>
              </a:rPr>
              <a:t>Objective</a:t>
            </a: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 Case</a:t>
            </a:r>
          </a:p>
          <a:p>
            <a:pPr algn="l"/>
            <a:r>
              <a:rPr lang="tr-TR" sz="1200" b="0" i="0" u="none" strike="noStrike" baseline="0" dirty="0">
                <a:latin typeface="Times New Roman" panose="02020603050405020304" pitchFamily="18" charset="0"/>
                <a:cs typeface="Times New Roman" panose="02020603050405020304" pitchFamily="18" charset="0"/>
              </a:rPr>
              <a:t>- </a:t>
            </a:r>
            <a:r>
              <a:rPr lang="tr-TR" sz="1200" b="0" i="0" u="none" strike="noStrike" baseline="0" dirty="0" err="1">
                <a:latin typeface="Times New Roman" panose="02020603050405020304" pitchFamily="18" charset="0"/>
                <a:cs typeface="Times New Roman" panose="02020603050405020304" pitchFamily="18" charset="0"/>
              </a:rPr>
              <a:t>Conclusion</a:t>
            </a:r>
            <a:br>
              <a:rPr lang="tr-TR" sz="1200" b="0" i="0" u="none" strike="noStrike" baseline="0" dirty="0">
                <a:latin typeface="Times New Roman" panose="02020603050405020304" pitchFamily="18" charset="0"/>
                <a:cs typeface="Times New Roman" panose="02020603050405020304" pitchFamily="18" charset="0"/>
              </a:rPr>
            </a:b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Özetten sonra aşağıdaki bölümlerle devam etmelidir.</a:t>
            </a:r>
            <a:br>
              <a:rPr lang="tr-TR" sz="1200" b="0" i="0" u="none" strike="noStrike" baseline="0" dirty="0">
                <a:latin typeface="Times New Roman" panose="02020603050405020304" pitchFamily="18" charset="0"/>
                <a:cs typeface="Times New Roman" panose="02020603050405020304" pitchFamily="18" charset="0"/>
              </a:rPr>
            </a:b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 </a:t>
            </a:r>
            <a:r>
              <a:rPr lang="tr-TR" sz="1200" b="0" i="0" u="none" strike="noStrike" baseline="0" dirty="0" err="1">
                <a:latin typeface="Times New Roman" panose="02020603050405020304" pitchFamily="18" charset="0"/>
                <a:cs typeface="Times New Roman" panose="02020603050405020304" pitchFamily="18" charset="0"/>
              </a:rPr>
              <a:t>Introduction</a:t>
            </a:r>
            <a:r>
              <a:rPr lang="tr-TR" sz="1200" b="0" i="0" u="none" strike="noStrike" baseline="0" dirty="0">
                <a:latin typeface="Times New Roman" panose="02020603050405020304" pitchFamily="18" charset="0"/>
                <a:cs typeface="Times New Roman" panose="02020603050405020304" pitchFamily="18" charset="0"/>
              </a:rPr>
              <a:t>                    - </a:t>
            </a:r>
            <a:r>
              <a:rPr lang="tr-TR" sz="1200" b="0" i="0" u="none" strike="noStrike" baseline="0" dirty="0" err="1">
                <a:latin typeface="Times New Roman" panose="02020603050405020304" pitchFamily="18" charset="0"/>
                <a:cs typeface="Times New Roman" panose="02020603050405020304" pitchFamily="18" charset="0"/>
              </a:rPr>
              <a:t>References</a:t>
            </a:r>
            <a:endParaRPr lang="tr-TR" sz="1200" b="0" i="0" u="none" strike="noStrike" baseline="0" dirty="0">
              <a:latin typeface="Times New Roman" panose="02020603050405020304" pitchFamily="18" charset="0"/>
              <a:cs typeface="Times New Roman" panose="02020603050405020304" pitchFamily="18" charset="0"/>
            </a:endParaRPr>
          </a:p>
          <a:p>
            <a:pPr algn="l">
              <a:tabLst>
                <a:tab pos="1616075" algn="l"/>
              </a:tabLst>
            </a:pPr>
            <a:r>
              <a:rPr lang="tr-TR" sz="1200" b="0" i="0" u="none" strike="noStrike" baseline="0" dirty="0">
                <a:latin typeface="Times New Roman" panose="02020603050405020304" pitchFamily="18" charset="0"/>
                <a:cs typeface="Times New Roman" panose="02020603050405020304" pitchFamily="18" charset="0"/>
              </a:rPr>
              <a:t>- Case Report(s)                - </a:t>
            </a:r>
            <a:r>
              <a:rPr lang="tr-TR" sz="1200" b="0" i="0" u="none" strike="noStrike" baseline="0" dirty="0" err="1">
                <a:latin typeface="Times New Roman" panose="02020603050405020304" pitchFamily="18" charset="0"/>
                <a:cs typeface="Times New Roman" panose="02020603050405020304" pitchFamily="18" charset="0"/>
              </a:rPr>
              <a:t>Figures</a:t>
            </a: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 </a:t>
            </a:r>
            <a:r>
              <a:rPr lang="tr-TR" sz="1200" b="0" i="0" u="none" strike="noStrike" baseline="0" dirty="0" err="1">
                <a:latin typeface="Times New Roman" panose="02020603050405020304" pitchFamily="18" charset="0"/>
                <a:cs typeface="Times New Roman" panose="02020603050405020304" pitchFamily="18" charset="0"/>
              </a:rPr>
              <a:t>Discussion</a:t>
            </a:r>
            <a:r>
              <a:rPr lang="tr-TR" sz="1200" b="0" i="0" u="none" strike="noStrike" baseline="0" dirty="0">
                <a:latin typeface="Times New Roman" panose="02020603050405020304" pitchFamily="18" charset="0"/>
                <a:cs typeface="Times New Roman" panose="02020603050405020304" pitchFamily="18" charset="0"/>
              </a:rPr>
              <a:t>                      - </a:t>
            </a:r>
            <a:r>
              <a:rPr lang="tr-TR" sz="1200" b="0" i="0" u="none" strike="noStrike" baseline="0" dirty="0" err="1">
                <a:latin typeface="Times New Roman" panose="02020603050405020304" pitchFamily="18" charset="0"/>
                <a:cs typeface="Times New Roman" panose="02020603050405020304" pitchFamily="18" charset="0"/>
              </a:rPr>
              <a:t>Tables</a:t>
            </a: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 </a:t>
            </a:r>
            <a:r>
              <a:rPr lang="tr-TR" sz="1200" b="0" i="0" u="none" strike="noStrike" baseline="0" dirty="0" err="1">
                <a:latin typeface="Times New Roman" panose="02020603050405020304" pitchFamily="18" charset="0"/>
                <a:cs typeface="Times New Roman" panose="02020603050405020304" pitchFamily="18" charset="0"/>
              </a:rPr>
              <a:t>Conclusion</a:t>
            </a:r>
            <a:r>
              <a:rPr lang="tr-TR" sz="1200" b="0" i="0" u="none" strike="noStrike" baseline="0" dirty="0">
                <a:latin typeface="Times New Roman" panose="02020603050405020304" pitchFamily="18" charset="0"/>
                <a:cs typeface="Times New Roman" panose="02020603050405020304" pitchFamily="18" charset="0"/>
              </a:rPr>
              <a:t> </a:t>
            </a:r>
            <a:br>
              <a:rPr lang="tr-TR" sz="1200" b="0" i="0" u="none" strike="noStrike" baseline="0" dirty="0">
                <a:latin typeface="Times New Roman" panose="02020603050405020304" pitchFamily="18" charset="0"/>
                <a:cs typeface="Times New Roman" panose="02020603050405020304" pitchFamily="18" charset="0"/>
              </a:rPr>
            </a:b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Sayfa, Font ve Başlıkların Düzeni</a:t>
            </a:r>
          </a:p>
          <a:p>
            <a:pPr algn="l"/>
            <a:endParaRPr lang="tr-TR" sz="120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Çalışma A4 (210x297 mm) boyutlu sayfa düzeninde yazılmalıdır. Sayfanın sağ ve sol kenarından 2 cm (0.79 in), üst ve alt kenarından 2,2 cm (0.86 in) boşluk bırakılmalıdır. Yazım sırasında kullanılacak tüm karakterlerin fontu </a:t>
            </a:r>
            <a:r>
              <a:rPr lang="tr-TR" sz="1200" b="1" i="0" u="none" strike="noStrike" baseline="0" dirty="0">
                <a:latin typeface="Times New Roman" panose="02020603050405020304" pitchFamily="18" charset="0"/>
                <a:cs typeface="Times New Roman" panose="02020603050405020304" pitchFamily="18" charset="0"/>
              </a:rPr>
              <a:t>Times New Roman </a:t>
            </a:r>
            <a:r>
              <a:rPr lang="tr-TR" sz="1200" b="0" i="0" u="none" strike="noStrike" baseline="0" dirty="0">
                <a:latin typeface="Times New Roman" panose="02020603050405020304" pitchFamily="18" charset="0"/>
                <a:cs typeface="Times New Roman" panose="02020603050405020304" pitchFamily="18" charset="0"/>
              </a:rPr>
              <a:t>olmalıdır. Çalışmanın metni </a:t>
            </a:r>
            <a:r>
              <a:rPr lang="tr-TR" sz="1200" b="1" i="0" u="none" strike="noStrike" baseline="0" dirty="0">
                <a:latin typeface="Times New Roman" panose="02020603050405020304" pitchFamily="18" charset="0"/>
                <a:cs typeface="Times New Roman" panose="02020603050405020304" pitchFamily="18" charset="0"/>
              </a:rPr>
              <a:t>12 punto, 1.5 aralıkla </a:t>
            </a:r>
            <a:r>
              <a:rPr lang="tr-TR" sz="1200" b="0" i="0" u="none" strike="noStrike" baseline="0" dirty="0">
                <a:latin typeface="Times New Roman" panose="02020603050405020304" pitchFamily="18" charset="0"/>
                <a:cs typeface="Times New Roman" panose="02020603050405020304" pitchFamily="18" charset="0"/>
              </a:rPr>
              <a:t>yazılmalı ve </a:t>
            </a:r>
            <a:r>
              <a:rPr lang="tr-TR" sz="1200" b="1" i="0" u="none" strike="noStrike" baseline="0" dirty="0">
                <a:latin typeface="Times New Roman" panose="02020603050405020304" pitchFamily="18" charset="0"/>
                <a:cs typeface="Times New Roman" panose="02020603050405020304" pitchFamily="18" charset="0"/>
              </a:rPr>
              <a:t>metin iki yana yaslanmalıdır. </a:t>
            </a:r>
            <a:r>
              <a:rPr lang="tr-TR" sz="1200" b="0" i="0" u="none" strike="noStrike" baseline="0" dirty="0">
                <a:latin typeface="Times New Roman" panose="02020603050405020304" pitchFamily="18" charset="0"/>
                <a:cs typeface="Times New Roman" panose="02020603050405020304" pitchFamily="18" charset="0"/>
              </a:rPr>
              <a:t>Paragra</a:t>
            </a:r>
            <a:r>
              <a:rPr lang="tr-TR" sz="1200" dirty="0">
                <a:latin typeface="Times New Roman" panose="02020603050405020304" pitchFamily="18" charset="0"/>
                <a:cs typeface="Times New Roman" panose="02020603050405020304" pitchFamily="18" charset="0"/>
              </a:rPr>
              <a:t>fl</a:t>
            </a:r>
            <a:r>
              <a:rPr lang="tr-TR" sz="1200" b="0" i="0" u="none" strike="noStrike" baseline="0" dirty="0">
                <a:latin typeface="Times New Roman" panose="02020603050405020304" pitchFamily="18" charset="0"/>
                <a:cs typeface="Times New Roman" panose="02020603050405020304" pitchFamily="18" charset="0"/>
              </a:rPr>
              <a:t>ar arasında </a:t>
            </a:r>
            <a:r>
              <a:rPr lang="tr-TR" sz="1200" b="1" i="0" u="none" strike="noStrike" baseline="0" dirty="0">
                <a:latin typeface="Times New Roman" panose="02020603050405020304" pitchFamily="18" charset="0"/>
                <a:cs typeface="Times New Roman" panose="02020603050405020304" pitchFamily="18" charset="0"/>
              </a:rPr>
              <a:t>10 </a:t>
            </a:r>
            <a:r>
              <a:rPr lang="tr-TR" sz="1200" b="1" i="0" u="none" strike="noStrike" baseline="0" dirty="0" err="1">
                <a:latin typeface="Times New Roman" panose="02020603050405020304" pitchFamily="18" charset="0"/>
                <a:cs typeface="Times New Roman" panose="02020603050405020304" pitchFamily="18" charset="0"/>
              </a:rPr>
              <a:t>pt</a:t>
            </a:r>
            <a:r>
              <a:rPr lang="tr-TR" sz="1200" b="1" i="0" u="none" strike="noStrike" baseline="0" dirty="0">
                <a:latin typeface="Times New Roman" panose="02020603050405020304" pitchFamily="18" charset="0"/>
                <a:cs typeface="Times New Roman" panose="02020603050405020304" pitchFamily="18" charset="0"/>
              </a:rPr>
              <a:t> bo</a:t>
            </a:r>
            <a:r>
              <a:rPr lang="tr-TR" sz="1200" b="1" dirty="0">
                <a:latin typeface="Times New Roman" panose="02020603050405020304" pitchFamily="18" charset="0"/>
                <a:cs typeface="Times New Roman" panose="02020603050405020304" pitchFamily="18" charset="0"/>
              </a:rPr>
              <a:t>ş</a:t>
            </a:r>
            <a:r>
              <a:rPr lang="tr-TR" sz="1200" b="1" i="0" u="none" strike="noStrike" baseline="0" dirty="0">
                <a:latin typeface="Times New Roman" panose="02020603050405020304" pitchFamily="18" charset="0"/>
                <a:cs typeface="Times New Roman" panose="02020603050405020304" pitchFamily="18" charset="0"/>
              </a:rPr>
              <a:t>luk </a:t>
            </a:r>
            <a:r>
              <a:rPr lang="tr-TR" sz="1200" b="0" i="0" u="none" strike="noStrike" baseline="0" dirty="0">
                <a:latin typeface="Times New Roman" panose="02020603050405020304" pitchFamily="18" charset="0"/>
                <a:cs typeface="Times New Roman" panose="02020603050405020304" pitchFamily="18" charset="0"/>
              </a:rPr>
              <a:t>bırakılmalıdır.</a:t>
            </a:r>
            <a:br>
              <a:rPr lang="tr-TR" sz="1200" b="0" i="0" u="none" strike="noStrike" baseline="0" dirty="0">
                <a:latin typeface="Times New Roman" panose="02020603050405020304" pitchFamily="18" charset="0"/>
                <a:cs typeface="Times New Roman" panose="02020603050405020304" pitchFamily="18" charset="0"/>
              </a:rPr>
            </a:b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1" i="0" u="none" strike="noStrike" baseline="0" dirty="0">
                <a:latin typeface="Times New Roman" panose="02020603050405020304" pitchFamily="18" charset="0"/>
                <a:cs typeface="Times New Roman" panose="02020603050405020304" pitchFamily="18" charset="0"/>
              </a:rPr>
              <a:t>1. Seviyede başlık için ise </a:t>
            </a:r>
            <a:r>
              <a:rPr lang="tr-TR" sz="1200" b="0" i="0" u="none" strike="noStrike" baseline="0" dirty="0">
                <a:latin typeface="Times New Roman" panose="02020603050405020304" pitchFamily="18" charset="0"/>
                <a:cs typeface="Times New Roman" panose="02020603050405020304" pitchFamily="18" charset="0"/>
              </a:rPr>
              <a:t>Kalın ve 14 punto kullanılmalı, numaralandırma için başlık numarası</a:t>
            </a:r>
          </a:p>
          <a:p>
            <a:pPr algn="l"/>
            <a:r>
              <a:rPr lang="tr-TR" sz="1200" b="0" i="0" u="none" strike="noStrike" baseline="0" dirty="0">
                <a:latin typeface="Times New Roman" panose="02020603050405020304" pitchFamily="18" charset="0"/>
                <a:cs typeface="Times New Roman" panose="02020603050405020304" pitchFamily="18" charset="0"/>
              </a:rPr>
              <a:t>sol yandan 0.5 cm (0.19 in), başlığın ilk karakteri ise sol yandan 1 cm (0.38 in) içeride olmalıdır. 1. Seviye başlıkların üst ve altlarında 18 </a:t>
            </a:r>
            <a:r>
              <a:rPr lang="tr-TR" sz="1200" b="0" i="0" u="none" strike="noStrike" baseline="0" dirty="0" err="1">
                <a:latin typeface="Times New Roman" panose="02020603050405020304" pitchFamily="18" charset="0"/>
                <a:cs typeface="Times New Roman" panose="02020603050405020304" pitchFamily="18" charset="0"/>
              </a:rPr>
              <a:t>pt</a:t>
            </a:r>
            <a:r>
              <a:rPr lang="tr-TR" sz="1200" b="0" i="0" u="none" strike="noStrike" baseline="0" dirty="0">
                <a:latin typeface="Times New Roman" panose="02020603050405020304" pitchFamily="18" charset="0"/>
                <a:cs typeface="Times New Roman" panose="02020603050405020304" pitchFamily="18" charset="0"/>
              </a:rPr>
              <a:t> boşluk bırakılmalıdır.</a:t>
            </a:r>
            <a:br>
              <a:rPr lang="tr-TR" sz="1200" b="0" i="0" u="none" strike="noStrike" baseline="0" dirty="0">
                <a:latin typeface="Times New Roman" panose="02020603050405020304" pitchFamily="18" charset="0"/>
                <a:cs typeface="Times New Roman" panose="02020603050405020304" pitchFamily="18" charset="0"/>
              </a:rPr>
            </a:b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1" i="0" u="none" strike="noStrike" baseline="0" dirty="0">
                <a:latin typeface="Times New Roman" panose="02020603050405020304" pitchFamily="18" charset="0"/>
                <a:cs typeface="Times New Roman" panose="02020603050405020304" pitchFamily="18" charset="0"/>
              </a:rPr>
              <a:t>İkinci Seviye Başlık Düzeni</a:t>
            </a:r>
            <a:br>
              <a:rPr lang="tr-TR" sz="1200" b="1" i="0" u="none" strike="noStrike" baseline="0" dirty="0">
                <a:latin typeface="Times New Roman" panose="02020603050405020304" pitchFamily="18" charset="0"/>
                <a:cs typeface="Times New Roman" panose="02020603050405020304" pitchFamily="18" charset="0"/>
              </a:rPr>
            </a:br>
            <a:endParaRPr lang="tr-TR" sz="1200" b="1"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2. Seviyede başlık için Kalın ve 12 punto kullanılmalı, numaralandırma için başlık numarası sol yandan 0.6 cm (0.24 in), başlığın ilk karakteri ise sol yandan 1.3 cm (0.51 in) içeride olmalıdır. 2. Seviye başlıkların üst ve altlarında 6 </a:t>
            </a:r>
            <a:r>
              <a:rPr lang="tr-TR" sz="1200" b="0" i="0" u="none" strike="noStrike" baseline="0" dirty="0" err="1">
                <a:latin typeface="Times New Roman" panose="02020603050405020304" pitchFamily="18" charset="0"/>
                <a:cs typeface="Times New Roman" panose="02020603050405020304" pitchFamily="18" charset="0"/>
              </a:rPr>
              <a:t>pt</a:t>
            </a:r>
            <a:r>
              <a:rPr lang="tr-TR" sz="1200" b="0" i="0" u="none" strike="noStrike" baseline="0" dirty="0">
                <a:latin typeface="Times New Roman" panose="02020603050405020304" pitchFamily="18" charset="0"/>
                <a:cs typeface="Times New Roman" panose="02020603050405020304" pitchFamily="18" charset="0"/>
              </a:rPr>
              <a:t> boşluk bırakılmalıdır.</a:t>
            </a:r>
            <a:br>
              <a:rPr lang="tr-TR" sz="1200" b="0" i="0" u="none" strike="noStrike" baseline="0" dirty="0">
                <a:latin typeface="Times New Roman" panose="02020603050405020304" pitchFamily="18" charset="0"/>
                <a:cs typeface="Times New Roman" panose="02020603050405020304" pitchFamily="18" charset="0"/>
              </a:rPr>
            </a:b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1" i="0" u="none" strike="noStrike" baseline="0" dirty="0">
                <a:latin typeface="Times New Roman" panose="02020603050405020304" pitchFamily="18" charset="0"/>
                <a:cs typeface="Times New Roman" panose="02020603050405020304" pitchFamily="18" charset="0"/>
              </a:rPr>
              <a:t>Tablo ve Resim Düzeni</a:t>
            </a:r>
            <a:br>
              <a:rPr lang="tr-TR" sz="1200" b="1" i="0" u="none" strike="noStrike" baseline="0" dirty="0">
                <a:latin typeface="Times New Roman" panose="02020603050405020304" pitchFamily="18" charset="0"/>
                <a:cs typeface="Times New Roman" panose="02020603050405020304" pitchFamily="18" charset="0"/>
              </a:rPr>
            </a:br>
            <a:endParaRPr lang="tr-TR" sz="1200" b="1"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Tablo ve resimler için kullanılan yazı karakteri Times New Roman 11 punto olmalıdır. Her bir resmin (</a:t>
            </a:r>
            <a:r>
              <a:rPr lang="tr-TR" sz="1200" b="0" i="0" u="none" strike="noStrike" baseline="0" dirty="0" err="1">
                <a:latin typeface="Times New Roman" panose="02020603050405020304" pitchFamily="18" charset="0"/>
                <a:cs typeface="Times New Roman" panose="02020603050405020304" pitchFamily="18" charset="0"/>
              </a:rPr>
              <a:t>Figure</a:t>
            </a:r>
            <a:r>
              <a:rPr lang="tr-TR" sz="1200" b="0" i="0" u="none" strike="noStrike" baseline="0" dirty="0">
                <a:latin typeface="Times New Roman" panose="02020603050405020304" pitchFamily="18" charset="0"/>
                <a:cs typeface="Times New Roman" panose="02020603050405020304" pitchFamily="18" charset="0"/>
              </a:rPr>
              <a:t>) altında ve </a:t>
            </a:r>
            <a:r>
              <a:rPr lang="tr-TR" sz="1200" b="0" i="0" u="none" strike="noStrike" baseline="0" dirty="0" err="1">
                <a:latin typeface="Times New Roman" panose="02020603050405020304" pitchFamily="18" charset="0"/>
                <a:cs typeface="Times New Roman" panose="02020603050405020304" pitchFamily="18" charset="0"/>
              </a:rPr>
              <a:t>Tablo’nun</a:t>
            </a:r>
            <a:r>
              <a:rPr lang="tr-TR" sz="1200" b="0" i="0" u="none" strike="noStrike" baseline="0" dirty="0">
                <a:latin typeface="Times New Roman" panose="02020603050405020304" pitchFamily="18" charset="0"/>
                <a:cs typeface="Times New Roman" panose="02020603050405020304" pitchFamily="18" charset="0"/>
              </a:rPr>
              <a:t> üstünde açıklama yazısı olmalıdır. Tablo ve resimler makale içinde parantez içinde gösterilmelidir. Tablonun içindeki kısaltmalar tablo altında gösterilmelidir.</a:t>
            </a:r>
          </a:p>
          <a:p>
            <a:pPr algn="l"/>
            <a:r>
              <a:rPr lang="pt-BR" sz="1200" b="0" i="0" u="none" strike="noStrike" baseline="0" dirty="0">
                <a:latin typeface="Times New Roman" panose="02020603050405020304" pitchFamily="18" charset="0"/>
                <a:cs typeface="Times New Roman" panose="02020603050405020304" pitchFamily="18" charset="0"/>
              </a:rPr>
              <a:t>Resim 1: Resim altyazısına örnek.</a:t>
            </a:r>
            <a:endParaRPr lang="tr-TR" sz="10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73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1DFF2E23-5207-1FA8-7C84-FB94788A6ED4}"/>
            </a:ext>
          </a:extLst>
        </p:cNvPr>
        <p:cNvGrpSpPr/>
        <p:nvPr/>
      </p:nvGrpSpPr>
      <p:grpSpPr>
        <a:xfrm>
          <a:off x="0" y="0"/>
          <a:ext cx="0" cy="0"/>
          <a:chOff x="0" y="0"/>
          <a:chExt cx="0" cy="0"/>
        </a:xfrm>
      </p:grpSpPr>
      <p:graphicFrame>
        <p:nvGraphicFramePr>
          <p:cNvPr id="16" name="Tablo 15">
            <a:extLst>
              <a:ext uri="{FF2B5EF4-FFF2-40B4-BE49-F238E27FC236}">
                <a16:creationId xmlns:a16="http://schemas.microsoft.com/office/drawing/2014/main" id="{BFBC9DBF-52FA-DF12-B6B2-70255E2D8C74}"/>
              </a:ext>
            </a:extLst>
          </p:cNvPr>
          <p:cNvGraphicFramePr>
            <a:graphicFrameLocks noGrp="1"/>
          </p:cNvGraphicFramePr>
          <p:nvPr>
            <p:extLst>
              <p:ext uri="{D42A27DB-BD31-4B8C-83A1-F6EECF244321}">
                <p14:modId xmlns:p14="http://schemas.microsoft.com/office/powerpoint/2010/main" val="189636171"/>
              </p:ext>
            </p:extLst>
          </p:nvPr>
        </p:nvGraphicFramePr>
        <p:xfrm>
          <a:off x="398375" y="1348739"/>
          <a:ext cx="6061250" cy="1435360"/>
        </p:xfrm>
        <a:graphic>
          <a:graphicData uri="http://schemas.openxmlformats.org/drawingml/2006/table">
            <a:tbl>
              <a:tblPr firstRow="1" bandRow="1">
                <a:tableStyleId>{5C22544A-7EE6-4342-B048-85BDC9FD1C3A}</a:tableStyleId>
              </a:tblPr>
              <a:tblGrid>
                <a:gridCol w="1135637">
                  <a:extLst>
                    <a:ext uri="{9D8B030D-6E8A-4147-A177-3AD203B41FA5}">
                      <a16:colId xmlns:a16="http://schemas.microsoft.com/office/drawing/2014/main" val="775080446"/>
                    </a:ext>
                  </a:extLst>
                </a:gridCol>
                <a:gridCol w="1906041">
                  <a:extLst>
                    <a:ext uri="{9D8B030D-6E8A-4147-A177-3AD203B41FA5}">
                      <a16:colId xmlns:a16="http://schemas.microsoft.com/office/drawing/2014/main" val="2870061059"/>
                    </a:ext>
                  </a:extLst>
                </a:gridCol>
                <a:gridCol w="1544191">
                  <a:extLst>
                    <a:ext uri="{9D8B030D-6E8A-4147-A177-3AD203B41FA5}">
                      <a16:colId xmlns:a16="http://schemas.microsoft.com/office/drawing/2014/main" val="2505972001"/>
                    </a:ext>
                  </a:extLst>
                </a:gridCol>
                <a:gridCol w="1475381">
                  <a:extLst>
                    <a:ext uri="{9D8B030D-6E8A-4147-A177-3AD203B41FA5}">
                      <a16:colId xmlns:a16="http://schemas.microsoft.com/office/drawing/2014/main" val="922492899"/>
                    </a:ext>
                  </a:extLst>
                </a:gridCol>
              </a:tblGrid>
              <a:tr h="284927">
                <a:tc>
                  <a:txBody>
                    <a:bodyPr/>
                    <a:lstStyle/>
                    <a:p>
                      <a:pPr algn="ctr"/>
                      <a:endParaRPr lang="tr-TR" sz="1100" dirty="0">
                        <a:latin typeface="Times New Roman" panose="02020603050405020304" pitchFamily="18" charset="0"/>
                        <a:cs typeface="Times New Roman" panose="02020603050405020304" pitchFamily="18" charset="0"/>
                      </a:endParaRPr>
                    </a:p>
                  </a:txBody>
                  <a:tcPr>
                    <a:solidFill>
                      <a:srgbClr val="147F8B"/>
                    </a:solidFill>
                  </a:tcPr>
                </a:tc>
                <a:tc>
                  <a:txBody>
                    <a:bodyPr/>
                    <a:lstStyle/>
                    <a:p>
                      <a:pPr algn="ctr"/>
                      <a:r>
                        <a:rPr lang="tr-TR" sz="1100" dirty="0">
                          <a:latin typeface="Times New Roman" panose="02020603050405020304" pitchFamily="18" charset="0"/>
                          <a:cs typeface="Times New Roman" panose="02020603050405020304" pitchFamily="18" charset="0"/>
                        </a:rPr>
                        <a:t>Normal</a:t>
                      </a:r>
                    </a:p>
                  </a:txBody>
                  <a:tcPr>
                    <a:solidFill>
                      <a:srgbClr val="147F8B"/>
                    </a:solidFill>
                  </a:tcPr>
                </a:tc>
                <a:tc>
                  <a:txBody>
                    <a:bodyPr/>
                    <a:lstStyle/>
                    <a:p>
                      <a:pPr algn="ctr"/>
                      <a:r>
                        <a:rPr lang="tr-TR" sz="1100" dirty="0">
                          <a:latin typeface="Times New Roman" panose="02020603050405020304" pitchFamily="18" charset="0"/>
                          <a:cs typeface="Times New Roman" panose="02020603050405020304" pitchFamily="18" charset="0"/>
                        </a:rPr>
                        <a:t>1. Başlık</a:t>
                      </a:r>
                    </a:p>
                  </a:txBody>
                  <a:tcPr>
                    <a:solidFill>
                      <a:srgbClr val="147F8B"/>
                    </a:solidFill>
                  </a:tcPr>
                </a:tc>
                <a:tc>
                  <a:txBody>
                    <a:bodyPr/>
                    <a:lstStyle/>
                    <a:p>
                      <a:pPr algn="ctr"/>
                      <a:r>
                        <a:rPr lang="tr-TR" sz="1100" dirty="0">
                          <a:latin typeface="Times New Roman" panose="02020603050405020304" pitchFamily="18" charset="0"/>
                          <a:cs typeface="Times New Roman" panose="02020603050405020304" pitchFamily="18" charset="0"/>
                        </a:rPr>
                        <a:t>2. Başlık</a:t>
                      </a:r>
                    </a:p>
                  </a:txBody>
                  <a:tcPr>
                    <a:solidFill>
                      <a:srgbClr val="147F8B"/>
                    </a:solidFill>
                  </a:tcPr>
                </a:tc>
                <a:extLst>
                  <a:ext uri="{0D108BD9-81ED-4DB2-BD59-A6C34878D82A}">
                    <a16:rowId xmlns:a16="http://schemas.microsoft.com/office/drawing/2014/main" val="2078346136"/>
                  </a:ext>
                </a:extLst>
              </a:tr>
              <a:tr h="432753">
                <a:tc>
                  <a:txBody>
                    <a:bodyPr/>
                    <a:lstStyle/>
                    <a:p>
                      <a:pPr algn="l"/>
                      <a:r>
                        <a:rPr lang="tr-TR" sz="1100" dirty="0">
                          <a:latin typeface="Times New Roman" panose="02020603050405020304" pitchFamily="18" charset="0"/>
                          <a:cs typeface="Times New Roman" panose="02020603050405020304" pitchFamily="18" charset="0"/>
                        </a:rPr>
                        <a:t>Font</a:t>
                      </a:r>
                    </a:p>
                  </a:txBody>
                  <a:tcPr/>
                </a:tc>
                <a:tc>
                  <a:txBody>
                    <a:bodyPr/>
                    <a:lstStyle/>
                    <a:p>
                      <a:pPr algn="ctr"/>
                      <a:r>
                        <a:rPr lang="tr-TR" sz="1100" dirty="0">
                          <a:latin typeface="Times New Roman" panose="02020603050405020304" pitchFamily="18" charset="0"/>
                          <a:cs typeface="Times New Roman" panose="02020603050405020304" pitchFamily="18" charset="0"/>
                        </a:rPr>
                        <a:t>Times New Roman</a:t>
                      </a:r>
                    </a:p>
                    <a:p>
                      <a:pPr algn="ctr"/>
                      <a:r>
                        <a:rPr lang="tr-TR" sz="1100" dirty="0">
                          <a:latin typeface="Times New Roman" panose="02020603050405020304" pitchFamily="18" charset="0"/>
                          <a:cs typeface="Times New Roman" panose="02020603050405020304" pitchFamily="18" charset="0"/>
                        </a:rPr>
                        <a:t>11pt</a:t>
                      </a:r>
                    </a:p>
                  </a:txBody>
                  <a:tcPr/>
                </a:tc>
                <a:tc>
                  <a:txBody>
                    <a:bodyPr/>
                    <a:lstStyle/>
                    <a:p>
                      <a:pPr algn="ctr"/>
                      <a:r>
                        <a:rPr lang="tr-TR" sz="1100" dirty="0">
                          <a:latin typeface="Times New Roman" panose="02020603050405020304" pitchFamily="18" charset="0"/>
                          <a:cs typeface="Times New Roman" panose="02020603050405020304" pitchFamily="18" charset="0"/>
                        </a:rPr>
                        <a:t>Times New Roman</a:t>
                      </a:r>
                    </a:p>
                    <a:p>
                      <a:pPr algn="ctr"/>
                      <a:r>
                        <a:rPr lang="tr-TR" sz="1100" dirty="0">
                          <a:latin typeface="Times New Roman" panose="02020603050405020304" pitchFamily="18" charset="0"/>
                          <a:cs typeface="Times New Roman" panose="02020603050405020304" pitchFamily="18" charset="0"/>
                        </a:rPr>
                        <a:t>14 </a:t>
                      </a:r>
                      <a:r>
                        <a:rPr lang="tr-TR" sz="1100" dirty="0" err="1">
                          <a:latin typeface="Times New Roman" panose="02020603050405020304" pitchFamily="18" charset="0"/>
                          <a:cs typeface="Times New Roman" panose="02020603050405020304" pitchFamily="18" charset="0"/>
                        </a:rPr>
                        <a:t>pt</a:t>
                      </a:r>
                      <a:r>
                        <a:rPr lang="tr-TR" sz="1100" dirty="0">
                          <a:latin typeface="Times New Roman" panose="02020603050405020304" pitchFamily="18" charset="0"/>
                          <a:cs typeface="Times New Roman" panose="02020603050405020304" pitchFamily="18" charset="0"/>
                        </a:rPr>
                        <a:t>, Kalın</a:t>
                      </a:r>
                    </a:p>
                  </a:txBody>
                  <a:tcPr/>
                </a:tc>
                <a:tc>
                  <a:txBody>
                    <a:bodyPr/>
                    <a:lstStyle/>
                    <a:p>
                      <a:pPr algn="ctr"/>
                      <a:r>
                        <a:rPr lang="tr-TR" sz="1100" dirty="0">
                          <a:latin typeface="Times New Roman" panose="02020603050405020304" pitchFamily="18" charset="0"/>
                          <a:cs typeface="Times New Roman" panose="02020603050405020304" pitchFamily="18" charset="0"/>
                        </a:rPr>
                        <a:t>Times New Roman</a:t>
                      </a:r>
                    </a:p>
                    <a:p>
                      <a:pPr algn="ctr"/>
                      <a:r>
                        <a:rPr lang="tr-TR" sz="1100" dirty="0">
                          <a:latin typeface="Times New Roman" panose="02020603050405020304" pitchFamily="18" charset="0"/>
                          <a:cs typeface="Times New Roman" panose="02020603050405020304" pitchFamily="18" charset="0"/>
                        </a:rPr>
                        <a:t>12 </a:t>
                      </a:r>
                      <a:r>
                        <a:rPr lang="tr-TR" sz="1100" dirty="0" err="1">
                          <a:latin typeface="Times New Roman" panose="02020603050405020304" pitchFamily="18" charset="0"/>
                          <a:cs typeface="Times New Roman" panose="02020603050405020304" pitchFamily="18" charset="0"/>
                        </a:rPr>
                        <a:t>pt</a:t>
                      </a:r>
                      <a:r>
                        <a:rPr lang="tr-TR" sz="1100" dirty="0">
                          <a:latin typeface="Times New Roman" panose="02020603050405020304" pitchFamily="18" charset="0"/>
                          <a:cs typeface="Times New Roman" panose="02020603050405020304" pitchFamily="18" charset="0"/>
                        </a:rPr>
                        <a:t>, Kalın</a:t>
                      </a:r>
                    </a:p>
                  </a:txBody>
                  <a:tcPr/>
                </a:tc>
                <a:extLst>
                  <a:ext uri="{0D108BD9-81ED-4DB2-BD59-A6C34878D82A}">
                    <a16:rowId xmlns:a16="http://schemas.microsoft.com/office/drawing/2014/main" val="1605172096"/>
                  </a:ext>
                </a:extLst>
              </a:tr>
              <a:tr h="284927">
                <a:tc>
                  <a:txBody>
                    <a:bodyPr/>
                    <a:lstStyle/>
                    <a:p>
                      <a:pPr algn="l"/>
                      <a:r>
                        <a:rPr lang="tr-TR" sz="1100" dirty="0">
                          <a:latin typeface="Times New Roman" panose="02020603050405020304" pitchFamily="18" charset="0"/>
                          <a:cs typeface="Times New Roman" panose="02020603050405020304" pitchFamily="18" charset="0"/>
                        </a:rPr>
                        <a:t>Numaralandırma</a:t>
                      </a:r>
                    </a:p>
                  </a:txBody>
                  <a:tcPr/>
                </a:tc>
                <a:tc>
                  <a:txBody>
                    <a:bodyPr/>
                    <a:lstStyle/>
                    <a:p>
                      <a:pPr algn="ctr"/>
                      <a:r>
                        <a:rPr lang="tr-TR" sz="1100" dirty="0">
                          <a:latin typeface="Times New Roman" panose="02020603050405020304" pitchFamily="18" charset="0"/>
                          <a:cs typeface="Times New Roman" panose="02020603050405020304" pitchFamily="18" charset="0"/>
                        </a:rPr>
                        <a:t>----</a:t>
                      </a:r>
                    </a:p>
                  </a:txBody>
                  <a:tcPr/>
                </a:tc>
                <a:tc>
                  <a:txBody>
                    <a:bodyPr/>
                    <a:lstStyle/>
                    <a:p>
                      <a:pPr algn="ctr"/>
                      <a:r>
                        <a:rPr lang="tr-TR" sz="1100" dirty="0">
                          <a:latin typeface="Times New Roman" panose="02020603050405020304" pitchFamily="18" charset="0"/>
                          <a:cs typeface="Times New Roman" panose="02020603050405020304" pitchFamily="18" charset="0"/>
                        </a:rPr>
                        <a:t>1, 2, 3,…</a:t>
                      </a:r>
                    </a:p>
                  </a:txBody>
                  <a:tcPr/>
                </a:tc>
                <a:tc>
                  <a:txBody>
                    <a:bodyPr/>
                    <a:lstStyle/>
                    <a:p>
                      <a:pPr algn="ctr"/>
                      <a:r>
                        <a:rPr lang="tr-TR" sz="1100" dirty="0">
                          <a:latin typeface="Times New Roman" panose="02020603050405020304" pitchFamily="18" charset="0"/>
                          <a:cs typeface="Times New Roman" panose="02020603050405020304" pitchFamily="18" charset="0"/>
                        </a:rPr>
                        <a:t>1.1, 1.2, 1.3,…</a:t>
                      </a:r>
                    </a:p>
                  </a:txBody>
                  <a:tcPr/>
                </a:tc>
                <a:extLst>
                  <a:ext uri="{0D108BD9-81ED-4DB2-BD59-A6C34878D82A}">
                    <a16:rowId xmlns:a16="http://schemas.microsoft.com/office/drawing/2014/main" val="4272034379"/>
                  </a:ext>
                </a:extLst>
              </a:tr>
              <a:tr h="432753">
                <a:tc>
                  <a:txBody>
                    <a:bodyPr/>
                    <a:lstStyle/>
                    <a:p>
                      <a:pPr algn="l"/>
                      <a:r>
                        <a:rPr lang="tr-TR" sz="1100" dirty="0">
                          <a:latin typeface="Times New Roman" panose="02020603050405020304" pitchFamily="18" charset="0"/>
                          <a:cs typeface="Times New Roman" panose="02020603050405020304" pitchFamily="18" charset="0"/>
                        </a:rPr>
                        <a:t>Boşluk</a:t>
                      </a:r>
                    </a:p>
                  </a:txBody>
                  <a:tcPr/>
                </a:tc>
                <a:tc>
                  <a:txBody>
                    <a:bodyPr/>
                    <a:lstStyle/>
                    <a:p>
                      <a:pPr algn="ctr"/>
                      <a:r>
                        <a:rPr lang="tr-TR" sz="1100" dirty="0">
                          <a:latin typeface="Times New Roman" panose="02020603050405020304" pitchFamily="18" charset="0"/>
                          <a:cs typeface="Times New Roman" panose="02020603050405020304" pitchFamily="18" charset="0"/>
                        </a:rPr>
                        <a:t>Satırlar arası 1.5 boşluk, paragrafla arası 10 </a:t>
                      </a:r>
                      <a:r>
                        <a:rPr lang="tr-TR" sz="1100" dirty="0" err="1">
                          <a:latin typeface="Times New Roman" panose="02020603050405020304" pitchFamily="18" charset="0"/>
                          <a:cs typeface="Times New Roman" panose="02020603050405020304" pitchFamily="18" charset="0"/>
                        </a:rPr>
                        <a:t>pt</a:t>
                      </a:r>
                      <a:r>
                        <a:rPr lang="tr-TR" sz="1100" dirty="0">
                          <a:latin typeface="Times New Roman" panose="02020603050405020304" pitchFamily="18" charset="0"/>
                          <a:cs typeface="Times New Roman" panose="02020603050405020304" pitchFamily="18" charset="0"/>
                        </a:rPr>
                        <a:t> boşluk</a:t>
                      </a:r>
                    </a:p>
                  </a:txBody>
                  <a:tcPr/>
                </a:tc>
                <a:tc>
                  <a:txBody>
                    <a:bodyPr/>
                    <a:lstStyle/>
                    <a:p>
                      <a:pPr algn="ctr"/>
                      <a:r>
                        <a:rPr lang="tr-TR" sz="1100" dirty="0">
                          <a:latin typeface="Times New Roman" panose="02020603050405020304" pitchFamily="18" charset="0"/>
                          <a:cs typeface="Times New Roman" panose="02020603050405020304" pitchFamily="18" charset="0"/>
                        </a:rPr>
                        <a:t>Üst ve altta 18 </a:t>
                      </a:r>
                      <a:r>
                        <a:rPr lang="tr-TR" sz="1100" dirty="0" err="1">
                          <a:latin typeface="Times New Roman" panose="02020603050405020304" pitchFamily="18" charset="0"/>
                          <a:cs typeface="Times New Roman" panose="02020603050405020304" pitchFamily="18" charset="0"/>
                        </a:rPr>
                        <a:t>pt</a:t>
                      </a:r>
                      <a:r>
                        <a:rPr lang="tr-TR" sz="1100" dirty="0">
                          <a:latin typeface="Times New Roman" panose="02020603050405020304" pitchFamily="18" charset="0"/>
                          <a:cs typeface="Times New Roman" panose="02020603050405020304" pitchFamily="18" charset="0"/>
                        </a:rPr>
                        <a:t> boşluk</a:t>
                      </a:r>
                    </a:p>
                  </a:txBody>
                  <a:tcPr/>
                </a:tc>
                <a:tc>
                  <a:txBody>
                    <a:bodyPr/>
                    <a:lstStyle/>
                    <a:p>
                      <a:pPr algn="ctr"/>
                      <a:r>
                        <a:rPr lang="tr-TR" sz="1100" dirty="0">
                          <a:latin typeface="Times New Roman" panose="02020603050405020304" pitchFamily="18" charset="0"/>
                          <a:cs typeface="Times New Roman" panose="02020603050405020304" pitchFamily="18" charset="0"/>
                        </a:rPr>
                        <a:t>Üst ve altta 6 </a:t>
                      </a:r>
                      <a:r>
                        <a:rPr lang="tr-TR" sz="1100" dirty="0" err="1">
                          <a:latin typeface="Times New Roman" panose="02020603050405020304" pitchFamily="18" charset="0"/>
                          <a:cs typeface="Times New Roman" panose="02020603050405020304" pitchFamily="18" charset="0"/>
                        </a:rPr>
                        <a:t>pt</a:t>
                      </a:r>
                      <a:r>
                        <a:rPr lang="tr-TR" sz="1100" dirty="0">
                          <a:latin typeface="Times New Roman" panose="02020603050405020304" pitchFamily="18" charset="0"/>
                          <a:cs typeface="Times New Roman" panose="02020603050405020304" pitchFamily="18" charset="0"/>
                        </a:rPr>
                        <a:t> boşluk</a:t>
                      </a:r>
                    </a:p>
                  </a:txBody>
                  <a:tcPr/>
                </a:tc>
                <a:extLst>
                  <a:ext uri="{0D108BD9-81ED-4DB2-BD59-A6C34878D82A}">
                    <a16:rowId xmlns:a16="http://schemas.microsoft.com/office/drawing/2014/main" val="2362120497"/>
                  </a:ext>
                </a:extLst>
              </a:tr>
            </a:tbl>
          </a:graphicData>
        </a:graphic>
      </p:graphicFrame>
      <p:sp>
        <p:nvSpPr>
          <p:cNvPr id="17" name="Metin kutusu 16">
            <a:extLst>
              <a:ext uri="{FF2B5EF4-FFF2-40B4-BE49-F238E27FC236}">
                <a16:creationId xmlns:a16="http://schemas.microsoft.com/office/drawing/2014/main" id="{A159A010-4CAE-6B1D-0DC6-BDB2AB234D98}"/>
              </a:ext>
            </a:extLst>
          </p:cNvPr>
          <p:cNvSpPr txBox="1"/>
          <p:nvPr/>
        </p:nvSpPr>
        <p:spPr>
          <a:xfrm>
            <a:off x="398375" y="2954655"/>
            <a:ext cx="6061250" cy="6186309"/>
          </a:xfrm>
          <a:prstGeom prst="rect">
            <a:avLst/>
          </a:prstGeom>
          <a:noFill/>
        </p:spPr>
        <p:txBody>
          <a:bodyPr wrap="square" rtlCol="0">
            <a:spAutoFit/>
          </a:bodyPr>
          <a:lstStyle/>
          <a:p>
            <a:pPr algn="l"/>
            <a:r>
              <a:rPr lang="tr-TR" sz="1200" b="0" i="0" u="none" strike="noStrike" baseline="0" dirty="0">
                <a:latin typeface="Times New Roman" panose="02020603050405020304" pitchFamily="18" charset="0"/>
                <a:cs typeface="Times New Roman" panose="02020603050405020304" pitchFamily="18" charset="0"/>
              </a:rPr>
              <a:t>Resimler jpeg ya da </a:t>
            </a:r>
            <a:r>
              <a:rPr lang="tr-TR" sz="1200" b="0" i="0" u="none" strike="noStrike" baseline="0" dirty="0" err="1">
                <a:latin typeface="Times New Roman" panose="02020603050405020304" pitchFamily="18" charset="0"/>
                <a:cs typeface="Times New Roman" panose="02020603050405020304" pitchFamily="18" charset="0"/>
              </a:rPr>
              <a:t>tiff</a:t>
            </a:r>
            <a:r>
              <a:rPr lang="tr-TR" sz="1200" b="0" i="0" u="none" strike="noStrike" baseline="0" dirty="0">
                <a:latin typeface="Times New Roman" panose="02020603050405020304" pitchFamily="18" charset="0"/>
                <a:cs typeface="Times New Roman" panose="02020603050405020304" pitchFamily="18" charset="0"/>
              </a:rPr>
              <a:t> formatında, piksel boyutu yaklaşık 500×400 ve 300 </a:t>
            </a:r>
            <a:r>
              <a:rPr lang="tr-TR" sz="1200" b="0" i="0" u="none" strike="noStrike" baseline="0" dirty="0" err="1">
                <a:latin typeface="Times New Roman" panose="02020603050405020304" pitchFamily="18" charset="0"/>
                <a:cs typeface="Times New Roman" panose="02020603050405020304" pitchFamily="18" charset="0"/>
              </a:rPr>
              <a:t>dpi</a:t>
            </a:r>
            <a:r>
              <a:rPr lang="tr-TR" sz="1200" b="0" i="0" u="none" strike="noStrike" baseline="0" dirty="0">
                <a:latin typeface="Times New Roman" panose="02020603050405020304" pitchFamily="18" charset="0"/>
                <a:cs typeface="Times New Roman" panose="02020603050405020304" pitchFamily="18" charset="0"/>
              </a:rPr>
              <a:t> çözünürlükte kaydedilmeli ve online olarak gönderilmelidir.</a:t>
            </a:r>
            <a:br>
              <a:rPr lang="tr-TR" sz="1200" b="0" i="0" u="none" strike="noStrike" baseline="0" dirty="0">
                <a:latin typeface="Times New Roman" panose="02020603050405020304" pitchFamily="18" charset="0"/>
                <a:cs typeface="Times New Roman" panose="02020603050405020304" pitchFamily="18" charset="0"/>
              </a:rPr>
            </a:br>
            <a:endParaRPr lang="tr-TR" sz="1200" b="0" i="0" u="none" strike="noStrike" baseline="0" dirty="0">
              <a:latin typeface="Times New Roman" panose="02020603050405020304" pitchFamily="18" charset="0"/>
              <a:cs typeface="Times New Roman" panose="02020603050405020304" pitchFamily="18" charset="0"/>
            </a:endParaRPr>
          </a:p>
          <a:p>
            <a:pPr algn="l"/>
            <a:r>
              <a:rPr lang="tr-TR" sz="1200" b="0" i="0" u="none" strike="noStrike" baseline="0" dirty="0">
                <a:latin typeface="Times New Roman" panose="02020603050405020304" pitchFamily="18" charset="0"/>
                <a:cs typeface="Times New Roman" panose="02020603050405020304" pitchFamily="18" charset="0"/>
              </a:rPr>
              <a:t>Histolojik kesit fotoğraflarında büyütme ve boyama tekniği belirtilmelidir.</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Resim ve tablolar metinde geçiş sırasına </a:t>
            </a:r>
            <a:r>
              <a:rPr lang="tr-TR" sz="1200" b="0" i="0" u="none" strike="noStrike" baseline="0" dirty="0" err="1">
                <a:latin typeface="Times New Roman" panose="02020603050405020304" pitchFamily="18" charset="0"/>
                <a:cs typeface="Times New Roman" panose="02020603050405020304" pitchFamily="18" charset="0"/>
              </a:rPr>
              <a:t>gore</a:t>
            </a:r>
            <a:r>
              <a:rPr lang="tr-TR" sz="1200" b="0" i="0" u="none" strike="noStrike" baseline="0" dirty="0">
                <a:latin typeface="Times New Roman" panose="02020603050405020304" pitchFamily="18" charset="0"/>
                <a:cs typeface="Times New Roman" panose="02020603050405020304" pitchFamily="18" charset="0"/>
              </a:rPr>
              <a:t> parantez içinde numaralandırılmalıdır.</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Resimler ve tablolar makalenin sonunda kaynaklardan sonra ayrı bir sayfada açıklamaları</a:t>
            </a:r>
          </a:p>
          <a:p>
            <a:pPr algn="l"/>
            <a:r>
              <a:rPr lang="tr-TR" sz="1200" b="0" i="0" u="none" strike="noStrike" baseline="0" dirty="0">
                <a:latin typeface="Times New Roman" panose="02020603050405020304" pitchFamily="18" charset="0"/>
                <a:cs typeface="Times New Roman" panose="02020603050405020304" pitchFamily="18" charset="0"/>
              </a:rPr>
              <a:t>ile birlikte verilmelidir (Resimler bir sayfada tablolar bir sayfada olacak şekilde).</a:t>
            </a:r>
          </a:p>
          <a:p>
            <a:pPr algn="l"/>
            <a:br>
              <a:rPr lang="tr-TR" sz="1200" b="1" i="0" u="none" strike="noStrike" baseline="0" dirty="0">
                <a:latin typeface="Times New Roman" panose="02020603050405020304" pitchFamily="18" charset="0"/>
                <a:cs typeface="Times New Roman" panose="02020603050405020304" pitchFamily="18" charset="0"/>
              </a:rPr>
            </a:br>
            <a:r>
              <a:rPr lang="tr-TR" sz="1200" b="1" i="0" u="none" strike="noStrike" baseline="0" dirty="0">
                <a:latin typeface="Times New Roman" panose="02020603050405020304" pitchFamily="18" charset="0"/>
                <a:cs typeface="Times New Roman" panose="02020603050405020304" pitchFamily="18" charset="0"/>
              </a:rPr>
              <a:t>Kaynaklar</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Kaynaklar metinde parantez içinde numaralanmalı ve kaynaklar listesinde metin içinde veriliş sırasına uygun biçimde belirtilmelidir. Kaynaklarda şu bilgiler verilmelidir:</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Kaynak bir makale ise: Yazarın soyadı, adının baş harfi., diğer yazarlar. Bildirinin Tam Başlığı. Derginin</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Adı. Yıl: cilt: sayı: başlama ve bitiş sayfaları.</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Örnek:</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Kaya, E., Demir, M., Çelik Z. Talaş Kaldırmaya Etki Eden Faktörler. TMMOB MMO Mühendis</a:t>
            </a:r>
            <a:r>
              <a:rPr lang="tr-TR" sz="1200" dirty="0">
                <a:latin typeface="Times New Roman" panose="02020603050405020304" pitchFamily="18" charset="0"/>
                <a:cs typeface="Times New Roman" panose="02020603050405020304" pitchFamily="18" charset="0"/>
              </a:rPr>
              <a:t> </a:t>
            </a:r>
            <a:r>
              <a:rPr lang="es-ES" sz="1200" b="0" i="0" u="none" strike="noStrike" baseline="0" dirty="0">
                <a:latin typeface="Times New Roman" panose="02020603050405020304" pitchFamily="18" charset="0"/>
                <a:cs typeface="Times New Roman" panose="02020603050405020304" pitchFamily="18" charset="0"/>
              </a:rPr>
              <a:t>ve Makina Dergisi. 2011: 51:358:2-11.</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Kaynak bir kitap ise:</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Yazarın soyadı, adının baş harfi., diğer yazarlar. yayınlandığı yıl. Kitabın adı, varsa cilt numarası, varsa editörü, yayın veya ISBN </a:t>
            </a:r>
            <a:r>
              <a:rPr lang="tr-TR" sz="1200" b="0" i="0" u="none" strike="noStrike" baseline="0" dirty="0" err="1">
                <a:latin typeface="Times New Roman" panose="02020603050405020304" pitchFamily="18" charset="0"/>
                <a:cs typeface="Times New Roman" panose="02020603050405020304" pitchFamily="18" charset="0"/>
              </a:rPr>
              <a:t>no</a:t>
            </a:r>
            <a:r>
              <a:rPr lang="tr-TR" sz="1200" b="0" i="0" u="none" strike="noStrike" baseline="0" dirty="0">
                <a:latin typeface="Times New Roman" panose="02020603050405020304" pitchFamily="18" charset="0"/>
                <a:cs typeface="Times New Roman" panose="02020603050405020304" pitchFamily="18" charset="0"/>
              </a:rPr>
              <a:t>, yayın evi, yayımlandığı yer.</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Örnek:</a:t>
            </a:r>
          </a:p>
          <a:p>
            <a:pPr algn="l"/>
            <a:br>
              <a:rPr lang="tr-TR" sz="1200" b="0" i="0" u="none" strike="noStrike" baseline="0" dirty="0">
                <a:latin typeface="Times New Roman" panose="02020603050405020304" pitchFamily="18" charset="0"/>
                <a:cs typeface="Times New Roman" panose="02020603050405020304" pitchFamily="18" charset="0"/>
              </a:rPr>
            </a:br>
            <a:r>
              <a:rPr lang="tr-TR" sz="1200" b="0" i="0" u="none" strike="noStrike" baseline="0" dirty="0">
                <a:latin typeface="Times New Roman" panose="02020603050405020304" pitchFamily="18" charset="0"/>
                <a:cs typeface="Times New Roman" panose="02020603050405020304" pitchFamily="18" charset="0"/>
              </a:rPr>
              <a:t>Kurt Ö., 2007, Geometrik Toleranslar, ISBN : 978-975-51-488-0, Birsen Yayınevi, İstanbul</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34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C14A197-05A5-FBE5-0C74-A7D156F101B1}"/>
            </a:ext>
          </a:extLst>
        </p:cNvPr>
        <p:cNvGrpSpPr/>
        <p:nvPr/>
      </p:nvGrpSpPr>
      <p:grpSpPr>
        <a:xfrm>
          <a:off x="0" y="0"/>
          <a:ext cx="0" cy="0"/>
          <a:chOff x="0" y="0"/>
          <a:chExt cx="0" cy="0"/>
        </a:xfrm>
      </p:grpSpPr>
      <p:pic>
        <p:nvPicPr>
          <p:cNvPr id="3" name="Resim 2" descr="metin, ekran görüntüsü, yazı tipi, baskı, basma işlemi içeren bir resim&#10;&#10;Yapay zeka tarafından oluşturulan içerik yanlış olabilir.">
            <a:extLst>
              <a:ext uri="{FF2B5EF4-FFF2-40B4-BE49-F238E27FC236}">
                <a16:creationId xmlns:a16="http://schemas.microsoft.com/office/drawing/2014/main" id="{5367B157-239C-A8A2-518B-C7B9EE285A6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650" y="1206500"/>
            <a:ext cx="6356350" cy="7934785"/>
          </a:xfrm>
          <a:prstGeom prst="rect">
            <a:avLst/>
          </a:prstGeom>
        </p:spPr>
      </p:pic>
    </p:spTree>
    <p:extLst>
      <p:ext uri="{BB962C8B-B14F-4D97-AF65-F5344CB8AC3E}">
        <p14:creationId xmlns:p14="http://schemas.microsoft.com/office/powerpoint/2010/main" val="159926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B9D8FF5-047F-2360-C3D0-31E1EBF99FF4}"/>
            </a:ext>
          </a:extLst>
        </p:cNvPr>
        <p:cNvGrpSpPr/>
        <p:nvPr/>
      </p:nvGrpSpPr>
      <p:grpSpPr>
        <a:xfrm>
          <a:off x="0" y="0"/>
          <a:ext cx="0" cy="0"/>
          <a:chOff x="0" y="0"/>
          <a:chExt cx="0" cy="0"/>
        </a:xfrm>
      </p:grpSpPr>
      <p:pic>
        <p:nvPicPr>
          <p:cNvPr id="3" name="Resim 2" descr="metin, yazı tipi, ekran görüntüsü, baskı, basma işlemi içeren bir resim&#10;&#10;Yapay zeka tarafından oluşturulan içerik yanlış olabilir.">
            <a:extLst>
              <a:ext uri="{FF2B5EF4-FFF2-40B4-BE49-F238E27FC236}">
                <a16:creationId xmlns:a16="http://schemas.microsoft.com/office/drawing/2014/main" id="{4429C7FD-90C9-70ED-A5D7-B486EC34011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70695" y="1203326"/>
            <a:ext cx="6316610" cy="7930100"/>
          </a:xfrm>
          <a:prstGeom prst="rect">
            <a:avLst/>
          </a:prstGeom>
        </p:spPr>
      </p:pic>
    </p:spTree>
    <p:extLst>
      <p:ext uri="{BB962C8B-B14F-4D97-AF65-F5344CB8AC3E}">
        <p14:creationId xmlns:p14="http://schemas.microsoft.com/office/powerpoint/2010/main" val="292562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F891621C-50E9-5244-9073-7428F2DCBBEF}"/>
            </a:ext>
          </a:extLst>
        </p:cNvPr>
        <p:cNvGrpSpPr/>
        <p:nvPr/>
      </p:nvGrpSpPr>
      <p:grpSpPr>
        <a:xfrm>
          <a:off x="0" y="0"/>
          <a:ext cx="0" cy="0"/>
          <a:chOff x="0" y="0"/>
          <a:chExt cx="0" cy="0"/>
        </a:xfrm>
      </p:grpSpPr>
      <p:pic>
        <p:nvPicPr>
          <p:cNvPr id="3" name="Resim 2" descr="metin, ekran görüntüsü, yazı tipi, tasarım içeren bir resim&#10;&#10;Yapay zeka tarafından oluşturulan içerik yanlış olabilir.">
            <a:extLst>
              <a:ext uri="{FF2B5EF4-FFF2-40B4-BE49-F238E27FC236}">
                <a16:creationId xmlns:a16="http://schemas.microsoft.com/office/drawing/2014/main" id="{00BF1318-6D67-CC25-5BE8-B99FC999CE6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7175" y="1219200"/>
            <a:ext cx="6343649" cy="7921890"/>
          </a:xfrm>
          <a:prstGeom prst="rect">
            <a:avLst/>
          </a:prstGeom>
        </p:spPr>
      </p:pic>
    </p:spTree>
    <p:extLst>
      <p:ext uri="{BB962C8B-B14F-4D97-AF65-F5344CB8AC3E}">
        <p14:creationId xmlns:p14="http://schemas.microsoft.com/office/powerpoint/2010/main" val="243178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BD2CDD3B-8B18-6257-0B8D-00FB83563F41}"/>
            </a:ext>
          </a:extLst>
        </p:cNvPr>
        <p:cNvGrpSpPr/>
        <p:nvPr/>
      </p:nvGrpSpPr>
      <p:grpSpPr>
        <a:xfrm>
          <a:off x="0" y="0"/>
          <a:ext cx="0" cy="0"/>
          <a:chOff x="0" y="0"/>
          <a:chExt cx="0" cy="0"/>
        </a:xfrm>
      </p:grpSpPr>
      <p:pic>
        <p:nvPicPr>
          <p:cNvPr id="4" name="Resim 3" descr="metin, ekran görüntüsü, yazı tipi, baskı, basma işlemi içeren bir resim&#10;&#10;Yapay zeka tarafından oluşturulan içerik yanlış olabilir.">
            <a:extLst>
              <a:ext uri="{FF2B5EF4-FFF2-40B4-BE49-F238E27FC236}">
                <a16:creationId xmlns:a16="http://schemas.microsoft.com/office/drawing/2014/main" id="{81E1EDE1-EDE1-9D9B-A95D-18879944140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7174" y="1181100"/>
            <a:ext cx="6353175" cy="7958679"/>
          </a:xfrm>
          <a:prstGeom prst="rect">
            <a:avLst/>
          </a:prstGeom>
        </p:spPr>
      </p:pic>
    </p:spTree>
    <p:extLst>
      <p:ext uri="{BB962C8B-B14F-4D97-AF65-F5344CB8AC3E}">
        <p14:creationId xmlns:p14="http://schemas.microsoft.com/office/powerpoint/2010/main" val="66148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0C1E2EF7-AA88-305C-E852-C218F3234A48}"/>
            </a:ext>
          </a:extLst>
        </p:cNvPr>
        <p:cNvGrpSpPr/>
        <p:nvPr/>
      </p:nvGrpSpPr>
      <p:grpSpPr>
        <a:xfrm>
          <a:off x="0" y="0"/>
          <a:ext cx="0" cy="0"/>
          <a:chOff x="0" y="0"/>
          <a:chExt cx="0" cy="0"/>
        </a:xfrm>
      </p:grpSpPr>
      <p:pic>
        <p:nvPicPr>
          <p:cNvPr id="3" name="Resim 2" descr="metin, ekran görüntüsü, grafik tasarım, şekerleme içeren bir resim&#10;&#10;Yapay zeka tarafından oluşturulan içerik yanlış olabilir.">
            <a:extLst>
              <a:ext uri="{FF2B5EF4-FFF2-40B4-BE49-F238E27FC236}">
                <a16:creationId xmlns:a16="http://schemas.microsoft.com/office/drawing/2014/main" id="{E0101C3E-CB99-783F-1A65-153C4718B2F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7175" y="1200150"/>
            <a:ext cx="6343649" cy="7929731"/>
          </a:xfrm>
          <a:prstGeom prst="rect">
            <a:avLst/>
          </a:prstGeom>
        </p:spPr>
      </p:pic>
    </p:spTree>
    <p:extLst>
      <p:ext uri="{BB962C8B-B14F-4D97-AF65-F5344CB8AC3E}">
        <p14:creationId xmlns:p14="http://schemas.microsoft.com/office/powerpoint/2010/main" val="2923124841"/>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eması">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942</Words>
  <Application>Microsoft Office PowerPoint</Application>
  <PresentationFormat>A4 Kağıt (210x297 mm)</PresentationFormat>
  <Paragraphs>80</Paragraphs>
  <Slides>11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Aptos</vt:lpstr>
      <vt:lpstr>Aptos Display</vt:lpstr>
      <vt:lpstr>Arial</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İlayda Gülenoglu</dc:creator>
  <cp:lastModifiedBy>İlayda Gülenoglu</cp:lastModifiedBy>
  <cp:revision>4</cp:revision>
  <dcterms:created xsi:type="dcterms:W3CDTF">2025-04-14T10:37:06Z</dcterms:created>
  <dcterms:modified xsi:type="dcterms:W3CDTF">2025-04-17T13:33:56Z</dcterms:modified>
</cp:coreProperties>
</file>